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handoutMasterIdLst>
    <p:handoutMasterId r:id="rId11"/>
  </p:handoutMasterIdLst>
  <p:sldIdLst>
    <p:sldId id="2368" r:id="rId2"/>
    <p:sldId id="2235" r:id="rId3"/>
    <p:sldId id="2363" r:id="rId4"/>
    <p:sldId id="2369" r:id="rId5"/>
    <p:sldId id="2364" r:id="rId6"/>
    <p:sldId id="2365" r:id="rId7"/>
    <p:sldId id="2366" r:id="rId8"/>
    <p:sldId id="2367" r:id="rId9"/>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1334"/>
    <a:srgbClr val="000820"/>
    <a:srgbClr val="000C28"/>
    <a:srgbClr val="5D77EB"/>
    <a:srgbClr val="1AE8DA"/>
    <a:srgbClr val="CF9600"/>
    <a:srgbClr val="F52552"/>
    <a:srgbClr val="EC72A5"/>
    <a:srgbClr val="FFC7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95119" autoAdjust="0"/>
  </p:normalViewPr>
  <p:slideViewPr>
    <p:cSldViewPr snapToGrid="0" snapToObjects="1">
      <p:cViewPr varScale="1">
        <p:scale>
          <a:sx n="47" d="100"/>
          <a:sy n="47" d="100"/>
        </p:scale>
        <p:origin x="54" y="18"/>
      </p:cViewPr>
      <p:guideLst/>
    </p:cSldViewPr>
  </p:slideViewPr>
  <p:notesTextViewPr>
    <p:cViewPr>
      <p:scale>
        <a:sx n="100" d="100"/>
        <a:sy n="100" d="100"/>
      </p:scale>
      <p:origin x="0" y="0"/>
    </p:cViewPr>
  </p:notesTextViewPr>
  <p:sorterViewPr>
    <p:cViewPr>
      <p:scale>
        <a:sx n="58" d="100"/>
        <a:sy n="58" d="100"/>
      </p:scale>
      <p:origin x="0" y="0"/>
    </p:cViewPr>
  </p:sorterViewPr>
  <p:notesViewPr>
    <p:cSldViewPr snapToGrid="0" snapToObjects="1" showGuides="1">
      <p:cViewPr varScale="1">
        <p:scale>
          <a:sx n="78" d="100"/>
          <a:sy n="78" d="100"/>
        </p:scale>
        <p:origin x="2772"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BBB084-F4F7-49AF-A86E-A34677EB945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9CC1E743-0834-4BD6-B288-D5D419D14F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A4128-828D-4971-B10D-258EF943303C}" type="datetimeFigureOut">
              <a:rPr lang="en-SG" smtClean="0"/>
              <a:t>2/5/2018</a:t>
            </a:fld>
            <a:endParaRPr lang="en-SG"/>
          </a:p>
        </p:txBody>
      </p:sp>
      <p:sp>
        <p:nvSpPr>
          <p:cNvPr id="4" name="Footer Placeholder 3">
            <a:extLst>
              <a:ext uri="{FF2B5EF4-FFF2-40B4-BE49-F238E27FC236}">
                <a16:creationId xmlns:a16="http://schemas.microsoft.com/office/drawing/2014/main" id="{01D6D38C-BCB2-4653-B8D7-4F1A6D50DB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39D6E026-BA62-4877-AD03-4C8076D55A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B3775-7999-480D-96CC-6DAF9B85BCFD}" type="slidenum">
              <a:rPr lang="en-SG" smtClean="0"/>
              <a:t>‹#›</a:t>
            </a:fld>
            <a:endParaRPr lang="en-SG"/>
          </a:p>
        </p:txBody>
      </p:sp>
    </p:spTree>
    <p:extLst>
      <p:ext uri="{BB962C8B-B14F-4D97-AF65-F5344CB8AC3E}">
        <p14:creationId xmlns:p14="http://schemas.microsoft.com/office/powerpoint/2010/main" val="308276512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7.9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1672 7813,'-39'120,"-60"159,-66 158,-58 123,-30 83,0 46,29 8,42-39,52-78,54-113,48-132,49-152,49-163,13-87,70-127,127-352,114-309,65-176,18-34,-34 88,-74 181,-103 235,-117 281,-117 298,-103 280,-77 234,-37 151,-3 55,37-36,62-107,86-166,99-198,117-220,107-213,105-187,82-147,54-84,24-8,-6 55,-102 124,127-24,-82 184,-168 255,-183 245,-149 167,-102 77,-43-14,9-102,44-175,67-222,87-244,96-240,89-209,77-159,50-84,16 3,-28 88,-66 164,-100 208,-146 270,-161 329,-172 369,-161 378,-133 368,-83 280,-15 131,56-42,115-204,150-311,168-376,180-390,174-396,155-378,139-338,107-271,87-192,63-123,26-34,-22 67,-61 165,-108 234,-138 282,-167 295,-193 310,-199 332,-201 343,-178 340,-150 289,-102 204,-39 86,48-66,121-208,162-304,183-346,191-373,183-387,161-390,137-345,121-272,94-182,57-80,7 32,-44 135,-85 231,-127 283,-153 299,-184 314,-193 340,-172 362,-38 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17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394 0,'0'0,"-38"85,-52 46,-43 35,0-10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57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339 3137,'0'0,"-19"9,-26 9,-14 5,-8 4,9 2,13-4,15-1,17-5,11-10,15-7,11-9,5-12,8-18,12-31,16-33,18-32,12-33,10-26,2-29,-4-14,-4-12,-14-6,-13 7,-8 10,-1 13,3 10,15 8,22 10,27 14,-8 38</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8.8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56 180,'0'0,"0"0,0 0,0 0,0 0,0 0,0 0,-15-24,-4-18,6-15,4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3-16T15:45:19.621"/>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2 464,'0'0,"0"0,36-40,39-31,35-18,34-11,56 12,85 36,-6 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charset="0"/>
              </a:defRPr>
            </a:lvl1pPr>
          </a:lstStyle>
          <a:p>
            <a:fld id="{EFC10EE1-B198-C942-8235-326C972CBB30}" type="datetimeFigureOut">
              <a:rPr lang="en-US" smtClean="0"/>
              <a:pPr/>
              <a:t>5/2/2018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charset="0"/>
        <a:ea typeface="+mn-ea"/>
        <a:cs typeface="+mn-cs"/>
      </a:defRPr>
    </a:lvl1pPr>
    <a:lvl2pPr marL="914217" algn="l" defTabSz="914217" rtl="0" eaLnBrk="1" latinLnBrk="0" hangingPunct="1">
      <a:defRPr sz="2400" b="0" i="0" kern="1200">
        <a:solidFill>
          <a:schemeClr val="tx1"/>
        </a:solidFill>
        <a:latin typeface="Open Sans Light" charset="0"/>
        <a:ea typeface="+mn-ea"/>
        <a:cs typeface="+mn-cs"/>
      </a:defRPr>
    </a:lvl2pPr>
    <a:lvl3pPr marL="1828434" algn="l" defTabSz="914217" rtl="0" eaLnBrk="1" latinLnBrk="0" hangingPunct="1">
      <a:defRPr sz="2400" b="0" i="0" kern="1200">
        <a:solidFill>
          <a:schemeClr val="tx1"/>
        </a:solidFill>
        <a:latin typeface="Open Sans Light" charset="0"/>
        <a:ea typeface="+mn-ea"/>
        <a:cs typeface="+mn-cs"/>
      </a:defRPr>
    </a:lvl3pPr>
    <a:lvl4pPr marL="2742651" algn="l" defTabSz="914217" rtl="0" eaLnBrk="1" latinLnBrk="0" hangingPunct="1">
      <a:defRPr sz="2400" b="0" i="0" kern="1200">
        <a:solidFill>
          <a:schemeClr val="tx1"/>
        </a:solidFill>
        <a:latin typeface="Open Sans Light" charset="0"/>
        <a:ea typeface="+mn-ea"/>
        <a:cs typeface="+mn-cs"/>
      </a:defRPr>
    </a:lvl4pPr>
    <a:lvl5pPr marL="3656868" algn="l" defTabSz="914217" rtl="0" eaLnBrk="1" latinLnBrk="0" hangingPunct="1">
      <a:defRPr sz="2400" b="0" i="0" kern="1200">
        <a:solidFill>
          <a:schemeClr val="tx1"/>
        </a:solidFill>
        <a:latin typeface="Open Sans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89425" y="-11796713"/>
            <a:ext cx="2215356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84575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10"/>
          <p:cNvSpPr>
            <a:spLocks noGrp="1" noChangeArrowheads="1"/>
          </p:cNvSpPr>
          <p:nvPr>
            <p:ph type="sldNum"/>
          </p:nvPr>
        </p:nvSpPr>
        <p:spPr>
          <a:ln/>
        </p:spPr>
        <p:txBody>
          <a:bodyPr/>
          <a:lstStyle/>
          <a:p>
            <a:fld id="{77BD35B7-DAF1-5B4D-94FA-36B61FD74AC4}" type="slidenum">
              <a:rPr lang="en-US" altLang="x-none"/>
              <a:pPr/>
              <a:t>2</a:t>
            </a:fld>
            <a:endParaRPr lang="en-US" altLang="x-none"/>
          </a:p>
        </p:txBody>
      </p:sp>
      <p:sp>
        <p:nvSpPr>
          <p:cNvPr id="18433" name="Text Box 1"/>
          <p:cNvSpPr txBox="1">
            <a:spLocks noGrp="1" noRot="1" noChangeAspect="1" noChangeArrowheads="1"/>
          </p:cNvSpPr>
          <p:nvPr>
            <p:ph type="sldImg"/>
          </p:nvPr>
        </p:nvSpPr>
        <p:spPr bwMode="auto">
          <a:xfrm>
            <a:off x="688975" y="1143000"/>
            <a:ext cx="5475288" cy="30813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685800" y="4400550"/>
            <a:ext cx="5481638" cy="35956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81683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40183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5</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001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6</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65286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7</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65760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5FDC0BE5-8237-434B-AB26-F93C2EF449B3}" type="slidenum">
              <a:rPr lang="en-US" altLang="x-none"/>
              <a:pPr/>
              <a:t>8</a:t>
            </a:fld>
            <a:endParaRPr lang="en-US" altLang="x-none"/>
          </a:p>
        </p:txBody>
      </p:sp>
      <p:sp>
        <p:nvSpPr>
          <p:cNvPr id="6145" name="Text Box 1"/>
          <p:cNvSpPr txBox="1">
            <a:spLocks noGrp="1" noRot="1" noChangeAspect="1" noChangeArrowheads="1"/>
          </p:cNvSpPr>
          <p:nvPr>
            <p:ph type="sldImg"/>
          </p:nvPr>
        </p:nvSpPr>
        <p:spPr bwMode="auto">
          <a:xfrm>
            <a:off x="687388" y="1143000"/>
            <a:ext cx="5481637" cy="30845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146" name="Text Box 2"/>
          <p:cNvSpPr txBox="1">
            <a:spLocks noGrp="1" noChangeArrowheads="1"/>
          </p:cNvSpPr>
          <p:nvPr>
            <p:ph type="body" idx="1"/>
          </p:nvPr>
        </p:nvSpPr>
        <p:spPr bwMode="auto">
          <a:xfrm>
            <a:off x="685800" y="4400550"/>
            <a:ext cx="5484813" cy="35988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92558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56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IG PICTURE 1">
    <p:spTree>
      <p:nvGrpSpPr>
        <p:cNvPr id="1" name=""/>
        <p:cNvGrpSpPr/>
        <p:nvPr/>
      </p:nvGrpSpPr>
      <p:grpSpPr>
        <a:xfrm>
          <a:off x="0" y="0"/>
          <a:ext cx="0" cy="0"/>
          <a:chOff x="0" y="0"/>
          <a:chExt cx="0" cy="0"/>
        </a:xfrm>
      </p:grpSpPr>
      <p:sp>
        <p:nvSpPr>
          <p:cNvPr id="7" name="Picture Placeholder 6"/>
          <p:cNvSpPr>
            <a:spLocks noGrp="1"/>
          </p:cNvSpPr>
          <p:nvPr>
            <p:ph type="pic" sz="quarter" idx="17"/>
          </p:nvPr>
        </p:nvSpPr>
        <p:spPr>
          <a:xfrm>
            <a:off x="9907290" y="1760999"/>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3" name="Picture Placeholder 12"/>
          <p:cNvSpPr>
            <a:spLocks noGrp="1"/>
          </p:cNvSpPr>
          <p:nvPr>
            <p:ph type="pic" sz="quarter" idx="18"/>
          </p:nvPr>
        </p:nvSpPr>
        <p:spPr>
          <a:xfrm>
            <a:off x="12447855" y="6171188"/>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
        <p:nvSpPr>
          <p:cNvPr id="14" name="Picture Placeholder 13"/>
          <p:cNvSpPr>
            <a:spLocks noGrp="1"/>
          </p:cNvSpPr>
          <p:nvPr>
            <p:ph type="pic" sz="quarter" idx="19"/>
          </p:nvPr>
        </p:nvSpPr>
        <p:spPr>
          <a:xfrm>
            <a:off x="18184037" y="1760999"/>
            <a:ext cx="5963377" cy="6706612"/>
          </a:xfrm>
          <a:custGeom>
            <a:avLst/>
            <a:gdLst>
              <a:gd name="connsiteX0" fmla="*/ 2419818 w 5963377"/>
              <a:gd name="connsiteY0" fmla="*/ 0 h 6706612"/>
              <a:gd name="connsiteX1" fmla="*/ 5963377 w 5963377"/>
              <a:gd name="connsiteY1" fmla="*/ 0 h 6706612"/>
              <a:gd name="connsiteX2" fmla="*/ 3543559 w 5963377"/>
              <a:gd name="connsiteY2" fmla="*/ 6706612 h 6706612"/>
              <a:gd name="connsiteX3" fmla="*/ 0 w 5963377"/>
              <a:gd name="connsiteY3" fmla="*/ 6706612 h 6706612"/>
            </a:gdLst>
            <a:ahLst/>
            <a:cxnLst>
              <a:cxn ang="0">
                <a:pos x="connsiteX0" y="connsiteY0"/>
              </a:cxn>
              <a:cxn ang="0">
                <a:pos x="connsiteX1" y="connsiteY1"/>
              </a:cxn>
              <a:cxn ang="0">
                <a:pos x="connsiteX2" y="connsiteY2"/>
              </a:cxn>
              <a:cxn ang="0">
                <a:pos x="connsiteX3" y="connsiteY3"/>
              </a:cxn>
            </a:cxnLst>
            <a:rect l="l" t="t" r="r" b="b"/>
            <a:pathLst>
              <a:path w="5963377" h="6706612">
                <a:moveTo>
                  <a:pt x="2419818" y="0"/>
                </a:moveTo>
                <a:lnTo>
                  <a:pt x="5963377" y="0"/>
                </a:lnTo>
                <a:lnTo>
                  <a:pt x="3543559" y="6706612"/>
                </a:lnTo>
                <a:lnTo>
                  <a:pt x="0" y="6706612"/>
                </a:lnTo>
                <a:close/>
              </a:path>
            </a:pathLst>
          </a:custGeom>
          <a:solidFill>
            <a:schemeClr val="bg1">
              <a:lumMod val="95000"/>
            </a:schemeClr>
          </a:solidFill>
          <a:effectLst/>
        </p:spPr>
        <p:txBody>
          <a:bodyPr wrap="square">
            <a:noAutofit/>
          </a:bodyPr>
          <a:lstStyle>
            <a:lvl1pPr marL="0" indent="0">
              <a:buNone/>
              <a:defRPr sz="2600" b="0" i="0">
                <a:ln>
                  <a:noFill/>
                </a:ln>
                <a:solidFill>
                  <a:schemeClr val="bg1">
                    <a:lumMod val="85000"/>
                  </a:schemeClr>
                </a:solidFill>
                <a:latin typeface="Open Sans Light" charset="0"/>
                <a:ea typeface="Open Sans Light" charset="0"/>
                <a:cs typeface="Open Sans Light" charset="0"/>
              </a:defRPr>
            </a:lvl1pPr>
          </a:lstStyle>
          <a:p>
            <a:endParaRPr lang="en-US" dirty="0"/>
          </a:p>
        </p:txBody>
      </p:sp>
    </p:spTree>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2" y="0"/>
            <a:ext cx="15209518" cy="13715999"/>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2800" b="0" i="0">
                <a:ln>
                  <a:noFill/>
                </a:ln>
                <a:solidFill>
                  <a:schemeClr val="tx1"/>
                </a:solidFill>
                <a:latin typeface="Montserrat Light" charset="0"/>
                <a:ea typeface="Montserrat Light" charset="0"/>
                <a:cs typeface="Montserrat Light" charset="0"/>
              </a:defRPr>
            </a:lvl1pPr>
          </a:lstStyle>
          <a:p>
            <a:endParaRPr lang="en-US" dirty="0"/>
          </a:p>
        </p:txBody>
      </p:sp>
    </p:spTree>
    <p:extLst>
      <p:ext uri="{BB962C8B-B14F-4D97-AF65-F5344CB8AC3E}">
        <p14:creationId xmlns:p14="http://schemas.microsoft.com/office/powerpoint/2010/main" val="78478849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49" name="Picture Placeholder 13"/>
          <p:cNvSpPr>
            <a:spLocks noGrp="1"/>
          </p:cNvSpPr>
          <p:nvPr>
            <p:ph type="pic" sz="quarter" idx="14"/>
          </p:nvPr>
        </p:nvSpPr>
        <p:spPr>
          <a:xfrm>
            <a:off x="0" y="0"/>
            <a:ext cx="24377650" cy="13716000"/>
          </a:xfrm>
          <a:prstGeom prst="rect">
            <a:avLst/>
          </a:prstGeom>
          <a:solidFill>
            <a:schemeClr val="bg1">
              <a:lumMod val="95000"/>
            </a:schemeClr>
          </a:solidFill>
          <a:effectLst/>
        </p:spPr>
        <p:txBody>
          <a:bodyPr>
            <a:normAutofit/>
          </a:bodyPr>
          <a:lstStyle>
            <a:lvl1pPr marL="0" indent="0">
              <a:buNone/>
              <a:defRPr sz="2400" b="0" i="0">
                <a:ln>
                  <a:noFill/>
                </a:ln>
                <a:solidFill>
                  <a:schemeClr val="tx2"/>
                </a:solidFill>
                <a:latin typeface="Roboto Regular" charset="0"/>
                <a:ea typeface="Roboto Regular" charset="0"/>
                <a:cs typeface="Roboto Regular" charset="0"/>
              </a:defRPr>
            </a:lvl1pPr>
          </a:lstStyle>
          <a:p>
            <a:endParaRPr lang="en-US" dirty="0"/>
          </a:p>
        </p:txBody>
      </p:sp>
    </p:spTree>
    <p:extLst>
      <p:ext uri="{BB962C8B-B14F-4D97-AF65-F5344CB8AC3E}">
        <p14:creationId xmlns:p14="http://schemas.microsoft.com/office/powerpoint/2010/main" val="569209590"/>
      </p:ext>
    </p:extLst>
  </p:cSld>
  <p:clrMapOvr>
    <a:masterClrMapping/>
  </p:clrMapOvr>
  <p:transition advClick="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9"/>
            <a:ext cx="21025723" cy="2651126"/>
          </a:xfrm>
          <a:prstGeom prst="rect">
            <a:avLst/>
          </a:prstGeom>
        </p:spPr>
        <p:txBody>
          <a:bodyPr vert="horz" lIns="182843" tIns="91422" rIns="182843" bIns="91422"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4018" r:id="rId1"/>
    <p:sldLayoutId id="2147484017" r:id="rId2"/>
    <p:sldLayoutId id="2147484039" r:id="rId3"/>
    <p:sldLayoutId id="2147484040" r:id="rId4"/>
  </p:sldLayoutIdLst>
  <p:hf hdr="0" ftr="0" dt="0"/>
  <p:txStyles>
    <p:titleStyle>
      <a:lvl1pPr algn="l" defTabSz="1828434" rtl="0" eaLnBrk="1" latinLnBrk="0" hangingPunct="1">
        <a:lnSpc>
          <a:spcPct val="90000"/>
        </a:lnSpc>
        <a:spcBef>
          <a:spcPct val="0"/>
        </a:spcBef>
        <a:buNone/>
        <a:defRPr lang="en-US" sz="6000" b="0" i="0" kern="1200">
          <a:solidFill>
            <a:schemeClr val="tx1"/>
          </a:solidFill>
          <a:latin typeface="Open Sans Regular" charset="0"/>
          <a:ea typeface="Open Sans Regular" charset="0"/>
          <a:cs typeface="Open Sans Regular"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b="0" i="0" kern="1200" dirty="0" smtClean="0">
          <a:solidFill>
            <a:schemeClr val="tx1"/>
          </a:solidFill>
          <a:effectLst/>
          <a:latin typeface="Montserrat Light" charset="0"/>
          <a:ea typeface="Montserrat Light" charset="0"/>
          <a:cs typeface="Montserrat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b="0" i="0" kern="1200" dirty="0" smtClean="0">
          <a:solidFill>
            <a:schemeClr val="tx1"/>
          </a:solidFill>
          <a:effectLst/>
          <a:latin typeface="Montserrat Light" charset="0"/>
          <a:ea typeface="Montserrat Light" charset="0"/>
          <a:cs typeface="Montserrat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b="0" i="0" kern="1200" dirty="0" smtClean="0">
          <a:solidFill>
            <a:schemeClr val="tx1"/>
          </a:solidFill>
          <a:effectLst/>
          <a:latin typeface="Montserrat Light" charset="0"/>
          <a:ea typeface="Montserrat Light" charset="0"/>
          <a:cs typeface="Montserrat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b="0" i="0" kern="1200" dirty="0" smtClean="0">
          <a:solidFill>
            <a:schemeClr val="tx1"/>
          </a:solidFill>
          <a:effectLst/>
          <a:latin typeface="Montserrat Light" charset="0"/>
          <a:ea typeface="Montserrat Light" charset="0"/>
          <a:cs typeface="Montserrat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b="0" i="0" kern="1200" dirty="0">
          <a:solidFill>
            <a:schemeClr val="tx1"/>
          </a:solidFill>
          <a:effectLst/>
          <a:latin typeface="Montserrat Light" charset="0"/>
          <a:ea typeface="Montserrat Light" charset="0"/>
          <a:cs typeface="Montserrat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jpe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4.png"/><Relationship Id="rId9" Type="http://schemas.openxmlformats.org/officeDocument/2006/relationships/customXml" Target="../ink/ink4.xml"/><Relationship Id="rId1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99EF8F-CC5C-4153-ADB7-8BAAA415B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390"/>
            <a:ext cx="24384000" cy="13716000"/>
          </a:xfrm>
          <a:prstGeom prst="rect">
            <a:avLst/>
          </a:prstGeom>
        </p:spPr>
      </p:pic>
      <p:pic>
        <p:nvPicPr>
          <p:cNvPr id="7" name="Picture Placeholder 6"/>
          <p:cNvPicPr>
            <a:picLocks noGrp="1" noChangeAspect="1"/>
          </p:cNvPicPr>
          <p:nvPr>
            <p:ph type="pic" sz="quarter" idx="14"/>
          </p:nvPr>
        </p:nvPicPr>
        <p:blipFill>
          <a:blip r:embed="rId4">
            <a:extLst>
              <a:ext uri="{28A0092B-C50C-407E-A947-70E740481C1C}">
                <a14:useLocalDpi xmlns:a14="http://schemas.microsoft.com/office/drawing/2010/main"/>
              </a:ext>
            </a:extLst>
          </a:blip>
          <a:srcRect t="7796" b="7796"/>
          <a:stretch>
            <a:fillRect/>
          </a:stretch>
        </p:blipFill>
        <p:spPr>
          <a:xfrm flipH="1" flipV="1">
            <a:off x="24452580" y="15402559"/>
            <a:ext cx="921548" cy="518506"/>
          </a:xfrm>
        </p:spPr>
      </p:pic>
      <p:sp>
        <p:nvSpPr>
          <p:cNvPr id="5" name="Rectangle 4"/>
          <p:cNvSpPr/>
          <p:nvPr/>
        </p:nvSpPr>
        <p:spPr>
          <a:xfrm>
            <a:off x="-449580" y="72390"/>
            <a:ext cx="24902160" cy="13716000"/>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8732226" y="7778316"/>
            <a:ext cx="6958123" cy="523220"/>
          </a:xfrm>
          <a:prstGeom prst="rect">
            <a:avLst/>
          </a:prstGeom>
          <a:noFill/>
        </p:spPr>
        <p:txBody>
          <a:bodyPr wrap="none" rtlCol="0">
            <a:spAutoFit/>
          </a:bodyPr>
          <a:lstStyle/>
          <a:p>
            <a:pPr algn="ctr"/>
            <a:r>
              <a:rPr lang="en-US" sz="2800" spc="600" dirty="0">
                <a:solidFill>
                  <a:schemeClr val="bg1"/>
                </a:solidFill>
                <a:latin typeface="Montserrat Ultra Light" charset="0"/>
                <a:ea typeface="Montserrat Ultra Light" charset="0"/>
                <a:cs typeface="Montserrat Ultra Light" charset="0"/>
              </a:rPr>
              <a:t>Presented by Limo and Suspect</a:t>
            </a:r>
          </a:p>
        </p:txBody>
      </p:sp>
      <p:sp>
        <p:nvSpPr>
          <p:cNvPr id="9" name="TextBox 8"/>
          <p:cNvSpPr txBox="1"/>
          <p:nvPr/>
        </p:nvSpPr>
        <p:spPr>
          <a:xfrm>
            <a:off x="7313716" y="5377659"/>
            <a:ext cx="9750234" cy="2400657"/>
          </a:xfrm>
          <a:prstGeom prst="rect">
            <a:avLst/>
          </a:prstGeom>
          <a:noFill/>
        </p:spPr>
        <p:txBody>
          <a:bodyPr wrap="none" rtlCol="0">
            <a:spAutoFit/>
          </a:bodyPr>
          <a:lstStyle/>
          <a:p>
            <a:pPr algn="ctr"/>
            <a:r>
              <a:rPr lang="en-US" sz="15000" b="1" spc="600" dirty="0">
                <a:solidFill>
                  <a:schemeClr val="bg1"/>
                </a:solidFill>
                <a:latin typeface="Montserrat" charset="0"/>
                <a:ea typeface="Montserrat" charset="0"/>
                <a:cs typeface="Montserrat" charset="0"/>
              </a:rPr>
              <a:t>The Titanic</a:t>
            </a:r>
          </a:p>
        </p:txBody>
      </p:sp>
    </p:spTree>
    <p:extLst>
      <p:ext uri="{BB962C8B-B14F-4D97-AF65-F5344CB8AC3E}">
        <p14:creationId xmlns:p14="http://schemas.microsoft.com/office/powerpoint/2010/main" val="181341539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p:cNvSpPr txBox="1"/>
          <p:nvPr/>
        </p:nvSpPr>
        <p:spPr>
          <a:xfrm>
            <a:off x="7797507" y="743713"/>
            <a:ext cx="8792792" cy="1218347"/>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TABLE OF CONTENT</a:t>
            </a:r>
          </a:p>
        </p:txBody>
      </p:sp>
      <p:sp>
        <p:nvSpPr>
          <p:cNvPr id="92" name="TextBox 91"/>
          <p:cNvSpPr txBox="1"/>
          <p:nvPr/>
        </p:nvSpPr>
        <p:spPr>
          <a:xfrm>
            <a:off x="10464986" y="1963881"/>
            <a:ext cx="3454087" cy="523220"/>
          </a:xfrm>
          <a:prstGeom prst="rect">
            <a:avLst/>
          </a:prstGeom>
          <a:noFill/>
        </p:spPr>
        <p:txBody>
          <a:bodyPr wrap="none" rtlCol="0" anchor="ctr" anchorCtr="0">
            <a:spAutoFit/>
          </a:bodyPr>
          <a:lstStyle/>
          <a:p>
            <a:pPr algn="ctr"/>
            <a:r>
              <a:rPr lang="en-US" sz="2800" dirty="0">
                <a:solidFill>
                  <a:schemeClr val="tx1">
                    <a:lumMod val="40000"/>
                    <a:lumOff val="60000"/>
                  </a:schemeClr>
                </a:solidFill>
                <a:latin typeface="Montserrat Light" charset="0"/>
                <a:ea typeface="Montserrat Light" charset="0"/>
                <a:cs typeface="Montserrat Light" charset="0"/>
              </a:rPr>
              <a:t>Your Subtitle Here</a:t>
            </a:r>
          </a:p>
        </p:txBody>
      </p:sp>
      <p:sp>
        <p:nvSpPr>
          <p:cNvPr id="41" name="TextBox 40"/>
          <p:cNvSpPr txBox="1"/>
          <p:nvPr/>
        </p:nvSpPr>
        <p:spPr>
          <a:xfrm>
            <a:off x="15473900" y="9913497"/>
            <a:ext cx="2132315"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SERVICES</a:t>
            </a:r>
          </a:p>
        </p:txBody>
      </p:sp>
      <p:sp>
        <p:nvSpPr>
          <p:cNvPr id="43" name="TextBox 42"/>
          <p:cNvSpPr txBox="1"/>
          <p:nvPr/>
        </p:nvSpPr>
        <p:spPr>
          <a:xfrm>
            <a:off x="15368903" y="4542758"/>
            <a:ext cx="1955985"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MISSION</a:t>
            </a:r>
          </a:p>
        </p:txBody>
      </p:sp>
      <p:sp>
        <p:nvSpPr>
          <p:cNvPr id="46" name="TextBox 45"/>
          <p:cNvSpPr txBox="1"/>
          <p:nvPr/>
        </p:nvSpPr>
        <p:spPr>
          <a:xfrm>
            <a:off x="15473900" y="7255639"/>
            <a:ext cx="1569660"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VISION</a:t>
            </a:r>
          </a:p>
        </p:txBody>
      </p:sp>
      <p:sp>
        <p:nvSpPr>
          <p:cNvPr id="63" name="TextBox 62"/>
          <p:cNvSpPr txBox="1"/>
          <p:nvPr/>
        </p:nvSpPr>
        <p:spPr>
          <a:xfrm>
            <a:off x="13505711" y="6416087"/>
            <a:ext cx="1027845" cy="2035044"/>
          </a:xfrm>
          <a:prstGeom prst="rect">
            <a:avLst/>
          </a:prstGeom>
          <a:noFill/>
        </p:spPr>
        <p:txBody>
          <a:bodyPr wrap="none" tIns="640080" rtlCol="0">
            <a:spAutoFit/>
          </a:bodyPr>
          <a:lstStyle/>
          <a:p>
            <a:pPr algn="ctr">
              <a:lnSpc>
                <a:spcPts val="10000"/>
              </a:lnSpc>
            </a:pPr>
            <a:r>
              <a:rPr lang="en-US" sz="11500" dirty="0">
                <a:solidFill>
                  <a:schemeClr val="accent5"/>
                </a:solidFill>
                <a:latin typeface="Montserrat Light" charset="0"/>
                <a:ea typeface="Montserrat Light" charset="0"/>
                <a:cs typeface="Montserrat Light" charset="0"/>
              </a:rPr>
              <a:t>5</a:t>
            </a:r>
          </a:p>
        </p:txBody>
      </p:sp>
      <p:sp>
        <p:nvSpPr>
          <p:cNvPr id="64" name="TextBox 63"/>
          <p:cNvSpPr txBox="1"/>
          <p:nvPr/>
        </p:nvSpPr>
        <p:spPr>
          <a:xfrm>
            <a:off x="13481666" y="8971512"/>
            <a:ext cx="1075936" cy="2015745"/>
          </a:xfrm>
          <a:prstGeom prst="rect">
            <a:avLst/>
          </a:prstGeom>
          <a:noFill/>
        </p:spPr>
        <p:txBody>
          <a:bodyPr wrap="none" tIns="640080" rtlCol="0">
            <a:spAutoFit/>
          </a:bodyPr>
          <a:lstStyle/>
          <a:p>
            <a:pPr algn="ctr">
              <a:lnSpc>
                <a:spcPts val="10000"/>
              </a:lnSpc>
            </a:pPr>
            <a:r>
              <a:rPr lang="en-US" sz="11500" dirty="0">
                <a:solidFill>
                  <a:schemeClr val="accent6"/>
                </a:solidFill>
                <a:latin typeface="Montserrat Light" charset="0"/>
                <a:ea typeface="Montserrat Light" charset="0"/>
                <a:cs typeface="Montserrat Light" charset="0"/>
              </a:rPr>
              <a:t>6</a:t>
            </a:r>
          </a:p>
        </p:txBody>
      </p:sp>
      <p:sp>
        <p:nvSpPr>
          <p:cNvPr id="65" name="TextBox 64"/>
          <p:cNvSpPr txBox="1"/>
          <p:nvPr/>
        </p:nvSpPr>
        <p:spPr>
          <a:xfrm>
            <a:off x="13505711" y="3814088"/>
            <a:ext cx="1027846" cy="2035044"/>
          </a:xfrm>
          <a:prstGeom prst="rect">
            <a:avLst/>
          </a:prstGeom>
          <a:noFill/>
        </p:spPr>
        <p:txBody>
          <a:bodyPr wrap="none" tIns="640080" rtlCol="0">
            <a:spAutoFit/>
          </a:bodyPr>
          <a:lstStyle/>
          <a:p>
            <a:pPr algn="ctr">
              <a:lnSpc>
                <a:spcPts val="10000"/>
              </a:lnSpc>
            </a:pPr>
            <a:r>
              <a:rPr lang="en-US" sz="11500" dirty="0">
                <a:solidFill>
                  <a:schemeClr val="accent4"/>
                </a:solidFill>
                <a:latin typeface="Montserrat Light" charset="0"/>
                <a:ea typeface="Montserrat Light" charset="0"/>
                <a:cs typeface="Montserrat Light" charset="0"/>
              </a:rPr>
              <a:t>4</a:t>
            </a:r>
          </a:p>
        </p:txBody>
      </p:sp>
      <p:sp>
        <p:nvSpPr>
          <p:cNvPr id="66" name="TextBox 65"/>
          <p:cNvSpPr txBox="1"/>
          <p:nvPr/>
        </p:nvSpPr>
        <p:spPr>
          <a:xfrm>
            <a:off x="3624655" y="9913497"/>
            <a:ext cx="3102131"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MEET THE CEO</a:t>
            </a:r>
          </a:p>
        </p:txBody>
      </p:sp>
      <p:sp>
        <p:nvSpPr>
          <p:cNvPr id="68" name="TextBox 67"/>
          <p:cNvSpPr txBox="1"/>
          <p:nvPr/>
        </p:nvSpPr>
        <p:spPr>
          <a:xfrm>
            <a:off x="3551666" y="4619918"/>
            <a:ext cx="2872453"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TEAM MEMBERS</a:t>
            </a:r>
          </a:p>
        </p:txBody>
      </p:sp>
      <p:sp>
        <p:nvSpPr>
          <p:cNvPr id="72" name="TextBox 71"/>
          <p:cNvSpPr txBox="1"/>
          <p:nvPr/>
        </p:nvSpPr>
        <p:spPr>
          <a:xfrm>
            <a:off x="3662213" y="7255639"/>
            <a:ext cx="4322017"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WELCOME MESSAGE</a:t>
            </a:r>
          </a:p>
        </p:txBody>
      </p:sp>
      <p:sp>
        <p:nvSpPr>
          <p:cNvPr id="74" name="TextBox 73"/>
          <p:cNvSpPr txBox="1"/>
          <p:nvPr/>
        </p:nvSpPr>
        <p:spPr>
          <a:xfrm>
            <a:off x="1968137" y="6416087"/>
            <a:ext cx="1042273" cy="2015745"/>
          </a:xfrm>
          <a:prstGeom prst="rect">
            <a:avLst/>
          </a:prstGeom>
          <a:noFill/>
        </p:spPr>
        <p:txBody>
          <a:bodyPr wrap="none" tIns="640080" rtlCol="0">
            <a:spAutoFit/>
          </a:bodyPr>
          <a:lstStyle/>
          <a:p>
            <a:pPr algn="ctr">
              <a:lnSpc>
                <a:spcPts val="10000"/>
              </a:lnSpc>
            </a:pPr>
            <a:r>
              <a:rPr lang="en-US" sz="11500" dirty="0">
                <a:solidFill>
                  <a:schemeClr val="accent2"/>
                </a:solidFill>
                <a:latin typeface="Montserrat Light" charset="0"/>
                <a:ea typeface="Montserrat Light" charset="0"/>
                <a:cs typeface="Montserrat Light" charset="0"/>
              </a:rPr>
              <a:t>2</a:t>
            </a:r>
          </a:p>
        </p:txBody>
      </p:sp>
      <p:sp>
        <p:nvSpPr>
          <p:cNvPr id="75" name="TextBox 74"/>
          <p:cNvSpPr txBox="1"/>
          <p:nvPr/>
        </p:nvSpPr>
        <p:spPr>
          <a:xfrm>
            <a:off x="2008212" y="8971512"/>
            <a:ext cx="962122" cy="2015745"/>
          </a:xfrm>
          <a:prstGeom prst="rect">
            <a:avLst/>
          </a:prstGeom>
          <a:noFill/>
        </p:spPr>
        <p:txBody>
          <a:bodyPr wrap="none" tIns="640080" rtlCol="0">
            <a:spAutoFit/>
          </a:bodyPr>
          <a:lstStyle/>
          <a:p>
            <a:pPr algn="ctr">
              <a:lnSpc>
                <a:spcPts val="10000"/>
              </a:lnSpc>
            </a:pPr>
            <a:r>
              <a:rPr lang="en-US" sz="11500" dirty="0">
                <a:solidFill>
                  <a:schemeClr val="accent3"/>
                </a:solidFill>
                <a:latin typeface="Montserrat Light" charset="0"/>
                <a:ea typeface="Montserrat Light" charset="0"/>
                <a:cs typeface="Montserrat Light" charset="0"/>
              </a:rPr>
              <a:t>3</a:t>
            </a:r>
          </a:p>
        </p:txBody>
      </p:sp>
      <p:sp>
        <p:nvSpPr>
          <p:cNvPr id="76" name="TextBox 75"/>
          <p:cNvSpPr txBox="1"/>
          <p:nvPr/>
        </p:nvSpPr>
        <p:spPr>
          <a:xfrm>
            <a:off x="2123629" y="3814088"/>
            <a:ext cx="731289" cy="2015745"/>
          </a:xfrm>
          <a:prstGeom prst="rect">
            <a:avLst/>
          </a:prstGeom>
          <a:noFill/>
        </p:spPr>
        <p:txBody>
          <a:bodyPr wrap="none" tIns="640080" rtlCol="0">
            <a:spAutoFit/>
          </a:bodyPr>
          <a:lstStyle/>
          <a:p>
            <a:pPr algn="ctr">
              <a:lnSpc>
                <a:spcPts val="10000"/>
              </a:lnSpc>
            </a:pPr>
            <a:r>
              <a:rPr lang="en-US" sz="11500" dirty="0">
                <a:solidFill>
                  <a:schemeClr val="accent1"/>
                </a:solidFill>
                <a:latin typeface="Montserrat Light" charset="0"/>
                <a:ea typeface="Montserrat Light" charset="0"/>
                <a:cs typeface="Montserrat Light" charset="0"/>
              </a:rPr>
              <a:t>1</a:t>
            </a:r>
          </a:p>
        </p:txBody>
      </p:sp>
    </p:spTree>
    <p:extLst>
      <p:ext uri="{BB962C8B-B14F-4D97-AF65-F5344CB8AC3E}">
        <p14:creationId xmlns:p14="http://schemas.microsoft.com/office/powerpoint/2010/main" val="17703458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23"/>
          </p:nvPr>
        </p:nvPicPr>
        <p:blipFill rotWithShape="1">
          <a:blip r:embed="rId3">
            <a:extLst>
              <a:ext uri="{28A0092B-C50C-407E-A947-70E740481C1C}">
                <a14:useLocalDpi xmlns:a14="http://schemas.microsoft.com/office/drawing/2010/main"/>
              </a:ext>
            </a:extLst>
          </a:blip>
          <a:srcRect/>
          <a:stretch/>
        </p:blipFill>
        <p:spPr>
          <a:xfrm>
            <a:off x="-313678" y="0"/>
            <a:ext cx="15874520" cy="13715999"/>
          </a:xfrm>
        </p:spPr>
      </p:pic>
      <p:sp>
        <p:nvSpPr>
          <p:cNvPr id="54" name="Rectangle 13"/>
          <p:cNvSpPr/>
          <p:nvPr/>
        </p:nvSpPr>
        <p:spPr>
          <a:xfrm>
            <a:off x="-465417" y="43324"/>
            <a:ext cx="16005820" cy="13738302"/>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tx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46" name="TextBox 45"/>
          <p:cNvSpPr txBox="1"/>
          <p:nvPr/>
        </p:nvSpPr>
        <p:spPr>
          <a:xfrm>
            <a:off x="16198781" y="1235115"/>
            <a:ext cx="6097182" cy="1277594"/>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TEAM MEMBERS</a:t>
            </a:r>
          </a:p>
        </p:txBody>
      </p:sp>
      <p:sp>
        <p:nvSpPr>
          <p:cNvPr id="30" name="TextBox 29"/>
          <p:cNvSpPr txBox="1"/>
          <p:nvPr/>
        </p:nvSpPr>
        <p:spPr>
          <a:xfrm>
            <a:off x="16855619" y="7563155"/>
            <a:ext cx="4493346"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GABRIEL KIPKORIR KOSGEY</a:t>
            </a:r>
          </a:p>
        </p:txBody>
      </p:sp>
      <p:sp>
        <p:nvSpPr>
          <p:cNvPr id="31" name="Subtitle 2"/>
          <p:cNvSpPr txBox="1">
            <a:spLocks/>
          </p:cNvSpPr>
          <p:nvPr/>
        </p:nvSpPr>
        <p:spPr>
          <a:xfrm>
            <a:off x="17554997" y="8120959"/>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
        <p:nvSpPr>
          <p:cNvPr id="32" name="TextBox 31"/>
          <p:cNvSpPr txBox="1"/>
          <p:nvPr/>
        </p:nvSpPr>
        <p:spPr>
          <a:xfrm>
            <a:off x="16964529" y="3199663"/>
            <a:ext cx="4275529"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AHMET SERHEND YILMAZ</a:t>
            </a:r>
          </a:p>
        </p:txBody>
      </p:sp>
      <p:sp>
        <p:nvSpPr>
          <p:cNvPr id="33" name="Subtitle 2"/>
          <p:cNvSpPr txBox="1">
            <a:spLocks/>
          </p:cNvSpPr>
          <p:nvPr/>
        </p:nvSpPr>
        <p:spPr>
          <a:xfrm>
            <a:off x="17534732" y="3596945"/>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
        <p:nvSpPr>
          <p:cNvPr id="34" name="TextBox 33"/>
          <p:cNvSpPr txBox="1"/>
          <p:nvPr/>
        </p:nvSpPr>
        <p:spPr>
          <a:xfrm>
            <a:off x="17360139" y="4565631"/>
            <a:ext cx="3250057"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BAKAR DEMBA DIA</a:t>
            </a:r>
          </a:p>
        </p:txBody>
      </p:sp>
      <p:sp>
        <p:nvSpPr>
          <p:cNvPr id="35" name="Subtitle 2"/>
          <p:cNvSpPr txBox="1">
            <a:spLocks/>
          </p:cNvSpPr>
          <p:nvPr/>
        </p:nvSpPr>
        <p:spPr>
          <a:xfrm>
            <a:off x="17554997" y="5082023"/>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
        <p:nvSpPr>
          <p:cNvPr id="48" name="TextBox 47"/>
          <p:cNvSpPr txBox="1"/>
          <p:nvPr/>
        </p:nvSpPr>
        <p:spPr>
          <a:xfrm>
            <a:off x="18191274" y="6125735"/>
            <a:ext cx="1822037"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BARNABY </a:t>
            </a:r>
          </a:p>
        </p:txBody>
      </p:sp>
      <p:sp>
        <p:nvSpPr>
          <p:cNvPr id="49" name="Subtitle 2"/>
          <p:cNvSpPr txBox="1">
            <a:spLocks/>
          </p:cNvSpPr>
          <p:nvPr/>
        </p:nvSpPr>
        <p:spPr>
          <a:xfrm>
            <a:off x="17691856" y="6550195"/>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
        <p:nvSpPr>
          <p:cNvPr id="28" name="TextBox 27">
            <a:extLst>
              <a:ext uri="{FF2B5EF4-FFF2-40B4-BE49-F238E27FC236}">
                <a16:creationId xmlns:a16="http://schemas.microsoft.com/office/drawing/2014/main" id="{113EC073-F2A5-44F9-B7CB-8A961061B1DC}"/>
              </a:ext>
            </a:extLst>
          </p:cNvPr>
          <p:cNvSpPr txBox="1"/>
          <p:nvPr/>
        </p:nvSpPr>
        <p:spPr>
          <a:xfrm>
            <a:off x="17906987" y="9123604"/>
            <a:ext cx="2156360"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LIMO KEMEI</a:t>
            </a:r>
          </a:p>
        </p:txBody>
      </p:sp>
      <p:sp>
        <p:nvSpPr>
          <p:cNvPr id="29" name="Subtitle 2">
            <a:extLst>
              <a:ext uri="{FF2B5EF4-FFF2-40B4-BE49-F238E27FC236}">
                <a16:creationId xmlns:a16="http://schemas.microsoft.com/office/drawing/2014/main" id="{5B2619B5-1042-4B0C-80D7-71C4D74AFD4C}"/>
              </a:ext>
            </a:extLst>
          </p:cNvPr>
          <p:cNvSpPr txBox="1">
            <a:spLocks/>
          </p:cNvSpPr>
          <p:nvPr/>
        </p:nvSpPr>
        <p:spPr>
          <a:xfrm>
            <a:off x="17554997" y="9572436"/>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
        <p:nvSpPr>
          <p:cNvPr id="55" name="TextBox 54">
            <a:extLst>
              <a:ext uri="{FF2B5EF4-FFF2-40B4-BE49-F238E27FC236}">
                <a16:creationId xmlns:a16="http://schemas.microsoft.com/office/drawing/2014/main" id="{B6089499-F0A0-42EB-94A5-5F2297E4C816}"/>
              </a:ext>
            </a:extLst>
          </p:cNvPr>
          <p:cNvSpPr txBox="1"/>
          <p:nvPr/>
        </p:nvSpPr>
        <p:spPr>
          <a:xfrm>
            <a:off x="17698628" y="10654653"/>
            <a:ext cx="2573077" cy="553998"/>
          </a:xfrm>
          <a:prstGeom prst="rect">
            <a:avLst/>
          </a:prstGeom>
          <a:noFill/>
        </p:spPr>
        <p:txBody>
          <a:bodyPr wrap="none" rtlCol="0" anchor="ctr" anchorCtr="0">
            <a:spAutoFit/>
          </a:bodyPr>
          <a:lstStyle/>
          <a:p>
            <a:r>
              <a:rPr lang="en-US" sz="3000" b="1" dirty="0">
                <a:solidFill>
                  <a:schemeClr val="tx2"/>
                </a:solidFill>
                <a:latin typeface="Montserrat Bold" charset="0"/>
                <a:ea typeface="Montserrat Bold" charset="0"/>
                <a:cs typeface="Montserrat Bold" charset="0"/>
              </a:rPr>
              <a:t>OWEN KAMAU</a:t>
            </a:r>
          </a:p>
        </p:txBody>
      </p:sp>
      <p:sp>
        <p:nvSpPr>
          <p:cNvPr id="56" name="Subtitle 2">
            <a:extLst>
              <a:ext uri="{FF2B5EF4-FFF2-40B4-BE49-F238E27FC236}">
                <a16:creationId xmlns:a16="http://schemas.microsoft.com/office/drawing/2014/main" id="{27D32B60-B010-4743-9471-E42CD4F55AC4}"/>
              </a:ext>
            </a:extLst>
          </p:cNvPr>
          <p:cNvSpPr txBox="1">
            <a:spLocks/>
          </p:cNvSpPr>
          <p:nvPr/>
        </p:nvSpPr>
        <p:spPr>
          <a:xfrm>
            <a:off x="17554997" y="11166620"/>
            <a:ext cx="9609441"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300"/>
              </a:lnSpc>
            </a:pPr>
            <a:r>
              <a:rPr lang="en-US" sz="2700" dirty="0">
                <a:solidFill>
                  <a:schemeClr val="tx1"/>
                </a:solidFill>
                <a:latin typeface="Montserrat Light" charset="0"/>
                <a:ea typeface="Montserrat Light" charset="0"/>
                <a:cs typeface="Montserrat Light" charset="0"/>
              </a:rPr>
              <a:t>Description here</a:t>
            </a:r>
          </a:p>
        </p:txBody>
      </p:sp>
    </p:spTree>
    <p:extLst>
      <p:ext uri="{BB962C8B-B14F-4D97-AF65-F5344CB8AC3E}">
        <p14:creationId xmlns:p14="http://schemas.microsoft.com/office/powerpoint/2010/main" val="957260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ACAA8A-5225-497F-A8CE-DC5DD184F8BD}"/>
              </a:ext>
            </a:extLst>
          </p:cNvPr>
          <p:cNvSpPr txBox="1"/>
          <p:nvPr/>
        </p:nvSpPr>
        <p:spPr>
          <a:xfrm>
            <a:off x="11125200" y="2590800"/>
            <a:ext cx="2446182" cy="646331"/>
          </a:xfrm>
          <a:prstGeom prst="rect">
            <a:avLst/>
          </a:prstGeom>
          <a:noFill/>
        </p:spPr>
        <p:txBody>
          <a:bodyPr wrap="none" rtlCol="0">
            <a:spAutoFit/>
          </a:bodyPr>
          <a:lstStyle/>
          <a:p>
            <a:r>
              <a:rPr lang="en-SG" dirty="0"/>
              <a:t>SOLUTION ?</a:t>
            </a:r>
          </a:p>
        </p:txBody>
      </p:sp>
      <p:pic>
        <p:nvPicPr>
          <p:cNvPr id="4" name="Picture 3">
            <a:extLst>
              <a:ext uri="{FF2B5EF4-FFF2-40B4-BE49-F238E27FC236}">
                <a16:creationId xmlns:a16="http://schemas.microsoft.com/office/drawing/2014/main" id="{B74540A2-2F60-4F23-83E9-F5FBFF4F3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3345" y="4128770"/>
            <a:ext cx="6350000" cy="4889500"/>
          </a:xfrm>
          <a:prstGeom prst="rect">
            <a:avLst/>
          </a:prstGeom>
        </p:spPr>
      </p:pic>
      <p:sp>
        <p:nvSpPr>
          <p:cNvPr id="6" name="TextBox 5">
            <a:extLst>
              <a:ext uri="{FF2B5EF4-FFF2-40B4-BE49-F238E27FC236}">
                <a16:creationId xmlns:a16="http://schemas.microsoft.com/office/drawing/2014/main" id="{72F5735E-809C-4DDC-ABEC-8CC98F16F403}"/>
              </a:ext>
            </a:extLst>
          </p:cNvPr>
          <p:cNvSpPr txBox="1"/>
          <p:nvPr/>
        </p:nvSpPr>
        <p:spPr>
          <a:xfrm>
            <a:off x="9723120" y="10789920"/>
            <a:ext cx="3075778" cy="646331"/>
          </a:xfrm>
          <a:prstGeom prst="rect">
            <a:avLst/>
          </a:prstGeom>
          <a:noFill/>
        </p:spPr>
        <p:txBody>
          <a:bodyPr wrap="none" rtlCol="0">
            <a:spAutoFit/>
          </a:bodyPr>
          <a:lstStyle/>
          <a:p>
            <a:r>
              <a:rPr lang="en-SG" dirty="0"/>
              <a:t>Problem solved</a:t>
            </a:r>
          </a:p>
        </p:txBody>
      </p:sp>
    </p:spTree>
    <p:extLst>
      <p:ext uri="{BB962C8B-B14F-4D97-AF65-F5344CB8AC3E}">
        <p14:creationId xmlns:p14="http://schemas.microsoft.com/office/powerpoint/2010/main" val="4291015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265851" y="694370"/>
            <a:ext cx="13476959" cy="1374735"/>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DROUGHT AFFECTED AREAS IN KENYA</a:t>
            </a:r>
          </a:p>
        </p:txBody>
      </p:sp>
      <p:sp>
        <p:nvSpPr>
          <p:cNvPr id="16" name="TextBox 15"/>
          <p:cNvSpPr txBox="1"/>
          <p:nvPr/>
        </p:nvSpPr>
        <p:spPr>
          <a:xfrm>
            <a:off x="11146679" y="1963881"/>
            <a:ext cx="2090701" cy="523220"/>
          </a:xfrm>
          <a:prstGeom prst="rect">
            <a:avLst/>
          </a:prstGeom>
          <a:noFill/>
        </p:spPr>
        <p:txBody>
          <a:bodyPr wrap="none" rtlCol="0" anchor="ctr" anchorCtr="0">
            <a:spAutoFit/>
          </a:bodyPr>
          <a:lstStyle/>
          <a:p>
            <a:pPr algn="ctr"/>
            <a:r>
              <a:rPr lang="en-US" sz="2800" dirty="0">
                <a:solidFill>
                  <a:schemeClr val="tx1">
                    <a:lumMod val="40000"/>
                    <a:lumOff val="60000"/>
                  </a:schemeClr>
                </a:solidFill>
                <a:latin typeface="Montserrat Light" charset="0"/>
                <a:ea typeface="Montserrat Light" charset="0"/>
                <a:cs typeface="Montserrat Light" charset="0"/>
              </a:rPr>
              <a:t>Subtitle Here</a:t>
            </a:r>
          </a:p>
        </p:txBody>
      </p:sp>
      <p:sp>
        <p:nvSpPr>
          <p:cNvPr id="26" name="TextBox 25"/>
          <p:cNvSpPr txBox="1"/>
          <p:nvPr/>
        </p:nvSpPr>
        <p:spPr>
          <a:xfrm>
            <a:off x="3378019" y="5729117"/>
            <a:ext cx="3191899" cy="1631216"/>
          </a:xfrm>
          <a:prstGeom prst="rect">
            <a:avLst/>
          </a:prstGeom>
          <a:noFill/>
        </p:spPr>
        <p:txBody>
          <a:bodyPr wrap="none" rtlCol="0">
            <a:spAutoFit/>
          </a:bodyPr>
          <a:lstStyle/>
          <a:p>
            <a:pPr algn="ctr">
              <a:lnSpc>
                <a:spcPts val="12000"/>
              </a:lnSpc>
            </a:pPr>
            <a:r>
              <a:rPr lang="en-US" sz="10000" b="1" dirty="0">
                <a:solidFill>
                  <a:schemeClr val="bg1"/>
                </a:solidFill>
                <a:latin typeface="Montserrat Bold" charset="0"/>
                <a:ea typeface="Montserrat Bold" charset="0"/>
                <a:cs typeface="Montserrat Bold" charset="0"/>
              </a:rPr>
              <a:t>210k</a:t>
            </a:r>
          </a:p>
        </p:txBody>
      </p:sp>
      <p:sp>
        <p:nvSpPr>
          <p:cNvPr id="27" name="TextBox 26"/>
          <p:cNvSpPr txBox="1"/>
          <p:nvPr/>
        </p:nvSpPr>
        <p:spPr>
          <a:xfrm flipH="1">
            <a:off x="13542578" y="5806358"/>
            <a:ext cx="945581" cy="4708981"/>
          </a:xfrm>
          <a:prstGeom prst="rect">
            <a:avLst/>
          </a:prstGeom>
          <a:noFill/>
        </p:spPr>
        <p:txBody>
          <a:bodyPr wrap="square" rtlCol="0">
            <a:spAutoFit/>
          </a:bodyPr>
          <a:lstStyle/>
          <a:p>
            <a:pPr algn="ctr">
              <a:lnSpc>
                <a:spcPts val="12000"/>
              </a:lnSpc>
            </a:pPr>
            <a:r>
              <a:rPr lang="en-US" sz="10000" b="1" dirty="0">
                <a:solidFill>
                  <a:schemeClr val="bg1"/>
                </a:solidFill>
                <a:latin typeface="Montserrat Bold" charset="0"/>
                <a:ea typeface="Montserrat Bold" charset="0"/>
                <a:cs typeface="Montserrat Bold" charset="0"/>
              </a:rPr>
              <a:t>50k</a:t>
            </a:r>
          </a:p>
        </p:txBody>
      </p:sp>
      <p:sp>
        <p:nvSpPr>
          <p:cNvPr id="33" name="Oval 32"/>
          <p:cNvSpPr/>
          <p:nvPr/>
        </p:nvSpPr>
        <p:spPr>
          <a:xfrm>
            <a:off x="4335127" y="8656294"/>
            <a:ext cx="1115122" cy="1115122"/>
          </a:xfrm>
          <a:prstGeom prst="ellipse">
            <a:avLst/>
          </a:prstGeom>
          <a:solidFill>
            <a:schemeClr val="bg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38" name="TextBox 37"/>
          <p:cNvSpPr txBox="1"/>
          <p:nvPr/>
        </p:nvSpPr>
        <p:spPr>
          <a:xfrm>
            <a:off x="11369386" y="7233922"/>
            <a:ext cx="1683473" cy="461665"/>
          </a:xfrm>
          <a:prstGeom prst="rect">
            <a:avLst/>
          </a:prstGeom>
          <a:noFill/>
        </p:spPr>
        <p:txBody>
          <a:bodyPr wrap="none" rtlCol="0" anchor="ctr" anchorCtr="0">
            <a:spAutoFit/>
          </a:bodyPr>
          <a:lstStyle/>
          <a:p>
            <a:pPr algn="ctr"/>
            <a:r>
              <a:rPr lang="en-US" sz="2400" b="1" dirty="0">
                <a:solidFill>
                  <a:schemeClr val="bg1"/>
                </a:solidFill>
                <a:latin typeface="Montserrat Bold" charset="0"/>
                <a:ea typeface="Montserrat Bold" charset="0"/>
                <a:cs typeface="Montserrat Bold" charset="0"/>
              </a:rPr>
              <a:t>followers</a:t>
            </a:r>
          </a:p>
        </p:txBody>
      </p:sp>
      <p:sp>
        <p:nvSpPr>
          <p:cNvPr id="40" name="TextBox 39"/>
          <p:cNvSpPr txBox="1"/>
          <p:nvPr/>
        </p:nvSpPr>
        <p:spPr>
          <a:xfrm>
            <a:off x="9172582" y="2670658"/>
            <a:ext cx="11414280" cy="7940635"/>
          </a:xfrm>
          <a:prstGeom prst="rect">
            <a:avLst/>
          </a:prstGeom>
          <a:noFill/>
        </p:spPr>
        <p:txBody>
          <a:bodyPr wrap="square" rtlCol="0" anchor="ctr" anchorCtr="0">
            <a:spAutoFit/>
          </a:bodyPr>
          <a:lstStyle/>
          <a:p>
            <a:r>
              <a:rPr lang="en-US" sz="3000" b="1" dirty="0">
                <a:solidFill>
                  <a:schemeClr val="tx2"/>
                </a:solidFill>
                <a:latin typeface="Montserrat Bold" charset="0"/>
                <a:ea typeface="Montserrat Bold" charset="0"/>
                <a:cs typeface="Montserrat Bold" charset="0"/>
              </a:rPr>
              <a:t>27 COUNTIES IN KENYA ARE EXPERIENCING SEVERE DROUGHT. </a:t>
            </a:r>
          </a:p>
          <a:p>
            <a:r>
              <a:rPr lang="en-US" sz="3000" dirty="0">
                <a:solidFill>
                  <a:schemeClr val="tx2"/>
                </a:solidFill>
                <a:latin typeface="Montserrat Bold" charset="0"/>
                <a:ea typeface="Montserrat Bold" charset="0"/>
                <a:cs typeface="Montserrat Bold" charset="0"/>
              </a:rPr>
              <a:t>Most of the counties are located in Northern Kenya. This area is very arid and most of it is generally dry. These places are very remote and the natives that live there are struggling to survive with world wide epidemics such as global warming. </a:t>
            </a:r>
          </a:p>
          <a:p>
            <a:endParaRPr lang="en-US" sz="3000" dirty="0">
              <a:solidFill>
                <a:schemeClr val="tx2"/>
              </a:solidFill>
              <a:latin typeface="Montserrat Bold" charset="0"/>
              <a:ea typeface="Montserrat Bold" charset="0"/>
              <a:cs typeface="Montserrat Bold" charset="0"/>
            </a:endParaRPr>
          </a:p>
          <a:p>
            <a:r>
              <a:rPr lang="en-US" sz="3000" dirty="0">
                <a:solidFill>
                  <a:schemeClr val="tx2"/>
                </a:solidFill>
                <a:latin typeface="Montserrat Bold" charset="0"/>
                <a:ea typeface="Montserrat Bold" charset="0"/>
                <a:cs typeface="Montserrat Bold" charset="0"/>
              </a:rPr>
              <a:t>More than 2.6 million Kenyans are food insecure and this number is rapidly rising. High levels of malnutrition are prevalent across the arid and semi-arid lands.</a:t>
            </a:r>
          </a:p>
          <a:p>
            <a:endParaRPr lang="en-US" sz="3000" dirty="0">
              <a:solidFill>
                <a:schemeClr val="tx2"/>
              </a:solidFill>
              <a:latin typeface="Montserrat Bold" charset="0"/>
              <a:ea typeface="Montserrat Bold" charset="0"/>
              <a:cs typeface="Montserrat Bold" charset="0"/>
            </a:endParaRPr>
          </a:p>
          <a:p>
            <a:r>
              <a:rPr lang="en-US" sz="3000" dirty="0">
                <a:solidFill>
                  <a:schemeClr val="tx2"/>
                </a:solidFill>
                <a:latin typeface="Montserrat Bold" charset="0"/>
                <a:ea typeface="Montserrat Bold" charset="0"/>
                <a:cs typeface="Montserrat Bold" charset="0"/>
              </a:rPr>
              <a:t>These drought conditions that are expected to persist into 2018 have left 3.4 million people severely food insecure and an estimated 500,000 people without access to water. An estimated 482,882 children require treatment for acute malnutrition, including 104,614 who are suffering from severe acute malnutrition. 88% per cent of these children are from 23 arid and semi-arid counties. Drought conditions have led to declines in school attendance and school participation and rising dropout rates.</a:t>
            </a:r>
          </a:p>
        </p:txBody>
      </p:sp>
      <p:sp>
        <p:nvSpPr>
          <p:cNvPr id="43" name="TextBox 42"/>
          <p:cNvSpPr txBox="1"/>
          <p:nvPr/>
        </p:nvSpPr>
        <p:spPr>
          <a:xfrm>
            <a:off x="4063356" y="9813073"/>
            <a:ext cx="1967206" cy="553998"/>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TWITTER</a:t>
            </a:r>
          </a:p>
        </p:txBody>
      </p:sp>
      <p:sp>
        <p:nvSpPr>
          <p:cNvPr id="45" name="TextBox 44"/>
          <p:cNvSpPr txBox="1"/>
          <p:nvPr/>
        </p:nvSpPr>
        <p:spPr>
          <a:xfrm>
            <a:off x="4205223" y="7233922"/>
            <a:ext cx="1683473" cy="461665"/>
          </a:xfrm>
          <a:prstGeom prst="rect">
            <a:avLst/>
          </a:prstGeom>
          <a:noFill/>
        </p:spPr>
        <p:txBody>
          <a:bodyPr wrap="none" rtlCol="0" anchor="ctr" anchorCtr="0">
            <a:spAutoFit/>
          </a:bodyPr>
          <a:lstStyle/>
          <a:p>
            <a:pPr algn="ctr"/>
            <a:r>
              <a:rPr lang="en-US" sz="2400" b="1" dirty="0">
                <a:solidFill>
                  <a:schemeClr val="bg1"/>
                </a:solidFill>
                <a:latin typeface="Montserrat Bold" charset="0"/>
                <a:ea typeface="Montserrat Bold" charset="0"/>
                <a:cs typeface="Montserrat Bold" charset="0"/>
              </a:rPr>
              <a:t>followers</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57439D5-FC6A-418E-92B4-2BBF591C4A4F}"/>
                  </a:ext>
                </a:extLst>
              </p14:cNvPr>
              <p14:cNvContentPartPr/>
              <p14:nvPr/>
            </p14:nvContentPartPr>
            <p14:xfrm>
              <a:off x="7271387" y="5679995"/>
              <a:ext cx="4499280" cy="4853160"/>
            </p14:xfrm>
          </p:contentPart>
        </mc:Choice>
        <mc:Fallback xmlns="">
          <p:pic>
            <p:nvPicPr>
              <p:cNvPr id="9" name="Ink 8">
                <a:extLst>
                  <a:ext uri="{FF2B5EF4-FFF2-40B4-BE49-F238E27FC236}">
                    <a16:creationId xmlns:a16="http://schemas.microsoft.com/office/drawing/2014/main" id="{C57439D5-FC6A-418E-92B4-2BBF591C4A4F}"/>
                  </a:ext>
                </a:extLst>
              </p:cNvPr>
              <p:cNvPicPr/>
              <p:nvPr/>
            </p:nvPicPr>
            <p:blipFill>
              <a:blip r:embed="rId4"/>
              <a:stretch>
                <a:fillRect/>
              </a:stretch>
            </p:blipFill>
            <p:spPr>
              <a:xfrm>
                <a:off x="7181387" y="5500355"/>
                <a:ext cx="4678920" cy="521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987F16CD-2F9D-4AB8-9157-F2C15E87FD3F}"/>
                  </a:ext>
                </a:extLst>
              </p14:cNvPr>
              <p14:cNvContentPartPr/>
              <p14:nvPr/>
            </p14:nvContentPartPr>
            <p14:xfrm>
              <a:off x="11603160" y="11907520"/>
              <a:ext cx="142200" cy="193680"/>
            </p14:xfrm>
          </p:contentPart>
        </mc:Choice>
        <mc:Fallback xmlns="">
          <p:pic>
            <p:nvPicPr>
              <p:cNvPr id="10" name="Ink 9">
                <a:extLst>
                  <a:ext uri="{FF2B5EF4-FFF2-40B4-BE49-F238E27FC236}">
                    <a16:creationId xmlns:a16="http://schemas.microsoft.com/office/drawing/2014/main" id="{987F16CD-2F9D-4AB8-9157-F2C15E87FD3F}"/>
                  </a:ext>
                </a:extLst>
              </p:cNvPr>
              <p:cNvPicPr/>
              <p:nvPr/>
            </p:nvPicPr>
            <p:blipFill>
              <a:blip r:embed="rId6"/>
              <a:stretch>
                <a:fillRect/>
              </a:stretch>
            </p:blipFill>
            <p:spPr>
              <a:xfrm>
                <a:off x="11513160" y="11727520"/>
                <a:ext cx="321840" cy="553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C65B6E8-7366-4BF8-8EA9-128059AA83EE}"/>
                  </a:ext>
                </a:extLst>
              </p14:cNvPr>
              <p14:cNvContentPartPr/>
              <p14:nvPr/>
            </p14:nvContentPartPr>
            <p14:xfrm>
              <a:off x="9296280" y="11672440"/>
              <a:ext cx="574560" cy="1195920"/>
            </p14:xfrm>
          </p:contentPart>
        </mc:Choice>
        <mc:Fallback xmlns="">
          <p:pic>
            <p:nvPicPr>
              <p:cNvPr id="11" name="Ink 10">
                <a:extLst>
                  <a:ext uri="{FF2B5EF4-FFF2-40B4-BE49-F238E27FC236}">
                    <a16:creationId xmlns:a16="http://schemas.microsoft.com/office/drawing/2014/main" id="{0C65B6E8-7366-4BF8-8EA9-128059AA83EE}"/>
                  </a:ext>
                </a:extLst>
              </p:cNvPr>
              <p:cNvPicPr/>
              <p:nvPr/>
            </p:nvPicPr>
            <p:blipFill>
              <a:blip r:embed="rId8"/>
              <a:stretch>
                <a:fillRect/>
              </a:stretch>
            </p:blipFill>
            <p:spPr>
              <a:xfrm>
                <a:off x="9206640" y="11492800"/>
                <a:ext cx="754200" cy="155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514DD402-7AD1-46FB-95AD-7956AB85236E}"/>
                  </a:ext>
                </a:extLst>
              </p14:cNvPr>
              <p14:cNvContentPartPr/>
              <p14:nvPr/>
            </p14:nvContentPartPr>
            <p14:xfrm>
              <a:off x="9428760" y="12838480"/>
              <a:ext cx="20160" cy="64800"/>
            </p14:xfrm>
          </p:contentPart>
        </mc:Choice>
        <mc:Fallback xmlns="">
          <p:pic>
            <p:nvPicPr>
              <p:cNvPr id="12" name="Ink 11">
                <a:extLst>
                  <a:ext uri="{FF2B5EF4-FFF2-40B4-BE49-F238E27FC236}">
                    <a16:creationId xmlns:a16="http://schemas.microsoft.com/office/drawing/2014/main" id="{514DD402-7AD1-46FB-95AD-7956AB85236E}"/>
                  </a:ext>
                </a:extLst>
              </p:cNvPr>
              <p:cNvPicPr/>
              <p:nvPr/>
            </p:nvPicPr>
            <p:blipFill>
              <a:blip r:embed="rId10"/>
              <a:stretch>
                <a:fillRect/>
              </a:stretch>
            </p:blipFill>
            <p:spPr>
              <a:xfrm>
                <a:off x="9338760" y="12658840"/>
                <a:ext cx="19980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DA28BCC4-3855-4701-AFED-2A1E1A8BE625}"/>
                  </a:ext>
                </a:extLst>
              </p14:cNvPr>
              <p14:cNvContentPartPr/>
              <p14:nvPr/>
            </p14:nvContentPartPr>
            <p14:xfrm>
              <a:off x="9168960" y="10877718"/>
              <a:ext cx="407320" cy="167624"/>
            </p14:xfrm>
          </p:contentPart>
        </mc:Choice>
        <mc:Fallback xmlns="">
          <p:pic>
            <p:nvPicPr>
              <p:cNvPr id="14" name="Ink 13">
                <a:extLst>
                  <a:ext uri="{FF2B5EF4-FFF2-40B4-BE49-F238E27FC236}">
                    <a16:creationId xmlns:a16="http://schemas.microsoft.com/office/drawing/2014/main" id="{DA28BCC4-3855-4701-AFED-2A1E1A8BE625}"/>
                  </a:ext>
                </a:extLst>
              </p:cNvPr>
              <p:cNvPicPr/>
              <p:nvPr/>
            </p:nvPicPr>
            <p:blipFill>
              <a:blip r:embed="rId12"/>
              <a:stretch>
                <a:fillRect/>
              </a:stretch>
            </p:blipFill>
            <p:spPr>
              <a:xfrm>
                <a:off x="9079205" y="10697477"/>
                <a:ext cx="587190" cy="527745"/>
              </a:xfrm>
              <a:prstGeom prst="rect">
                <a:avLst/>
              </a:prstGeom>
            </p:spPr>
          </p:pic>
        </mc:Fallback>
      </mc:AlternateContent>
      <p:pic>
        <p:nvPicPr>
          <p:cNvPr id="46" name="Picture 45">
            <a:extLst>
              <a:ext uri="{FF2B5EF4-FFF2-40B4-BE49-F238E27FC236}">
                <a16:creationId xmlns:a16="http://schemas.microsoft.com/office/drawing/2014/main" id="{89E4A1F1-B6E8-4B6C-BEB8-408A406CFAE8}"/>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960880" y="10242587"/>
            <a:ext cx="7775241" cy="296596"/>
          </a:xfrm>
          <a:prstGeom prst="rect">
            <a:avLst/>
          </a:prstGeom>
        </p:spPr>
      </p:pic>
      <p:pic>
        <p:nvPicPr>
          <p:cNvPr id="47" name="Picture 46">
            <a:extLst>
              <a:ext uri="{FF2B5EF4-FFF2-40B4-BE49-F238E27FC236}">
                <a16:creationId xmlns:a16="http://schemas.microsoft.com/office/drawing/2014/main" id="{01A717BB-FA05-446F-8817-7D9FA15E391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25428" y="1207359"/>
            <a:ext cx="249140" cy="12460429"/>
          </a:xfrm>
          <a:prstGeom prst="rect">
            <a:avLst/>
          </a:prstGeom>
        </p:spPr>
      </p:pic>
      <p:pic>
        <p:nvPicPr>
          <p:cNvPr id="28" name="Picture 27">
            <a:extLst>
              <a:ext uri="{FF2B5EF4-FFF2-40B4-BE49-F238E27FC236}">
                <a16:creationId xmlns:a16="http://schemas.microsoft.com/office/drawing/2014/main" id="{9707C643-0F0D-4C84-87E6-AF283EB25E5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9182" y="2803431"/>
            <a:ext cx="8153400" cy="8467725"/>
          </a:xfrm>
          <a:prstGeom prst="rect">
            <a:avLst/>
          </a:prstGeom>
        </p:spPr>
      </p:pic>
      <p:sp>
        <p:nvSpPr>
          <p:cNvPr id="29" name="TextBox 28">
            <a:extLst>
              <a:ext uri="{FF2B5EF4-FFF2-40B4-BE49-F238E27FC236}">
                <a16:creationId xmlns:a16="http://schemas.microsoft.com/office/drawing/2014/main" id="{C42F3FE1-E2DE-4C12-8B55-F949E7C60546}"/>
              </a:ext>
            </a:extLst>
          </p:cNvPr>
          <p:cNvSpPr txBox="1"/>
          <p:nvPr/>
        </p:nvSpPr>
        <p:spPr>
          <a:xfrm>
            <a:off x="2027582" y="10858672"/>
            <a:ext cx="6141297" cy="861774"/>
          </a:xfrm>
          <a:prstGeom prst="rect">
            <a:avLst/>
          </a:prstGeom>
          <a:noFill/>
        </p:spPr>
        <p:txBody>
          <a:bodyPr wrap="none" rtlCol="0">
            <a:spAutoFit/>
          </a:bodyPr>
          <a:lstStyle/>
          <a:p>
            <a:pPr algn="ctr"/>
            <a:r>
              <a:rPr lang="en-SG" dirty="0"/>
              <a:t>DROUGHT AFFECTED COUNTIES</a:t>
            </a:r>
          </a:p>
          <a:p>
            <a:pPr algn="ctr"/>
            <a:r>
              <a:rPr lang="en-SG" sz="1400" i="1" dirty="0"/>
              <a:t>Highlighted in yellow</a:t>
            </a:r>
          </a:p>
        </p:txBody>
      </p:sp>
    </p:spTree>
    <p:extLst>
      <p:ext uri="{BB962C8B-B14F-4D97-AF65-F5344CB8AC3E}">
        <p14:creationId xmlns:p14="http://schemas.microsoft.com/office/powerpoint/2010/main" val="19031991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266118" y="581480"/>
            <a:ext cx="11845423" cy="1374735"/>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HOW CAN WE SOLVE THIS ISSUE?</a:t>
            </a:r>
          </a:p>
        </p:txBody>
      </p:sp>
      <p:sp>
        <p:nvSpPr>
          <p:cNvPr id="16" name="TextBox 15"/>
          <p:cNvSpPr txBox="1"/>
          <p:nvPr/>
        </p:nvSpPr>
        <p:spPr>
          <a:xfrm>
            <a:off x="10464986" y="1918414"/>
            <a:ext cx="3454087" cy="523220"/>
          </a:xfrm>
          <a:prstGeom prst="rect">
            <a:avLst/>
          </a:prstGeom>
          <a:noFill/>
        </p:spPr>
        <p:txBody>
          <a:bodyPr wrap="none" rtlCol="0" anchor="ctr" anchorCtr="0">
            <a:spAutoFit/>
          </a:bodyPr>
          <a:lstStyle/>
          <a:p>
            <a:pPr algn="ctr"/>
            <a:r>
              <a:rPr lang="en-US" sz="2800" dirty="0">
                <a:solidFill>
                  <a:schemeClr val="tx1">
                    <a:lumMod val="40000"/>
                    <a:lumOff val="60000"/>
                  </a:schemeClr>
                </a:solidFill>
                <a:latin typeface="Montserrat Light" charset="0"/>
                <a:ea typeface="Montserrat Light" charset="0"/>
                <a:cs typeface="Montserrat Light" charset="0"/>
              </a:rPr>
              <a:t>Your Subtitle Here</a:t>
            </a:r>
          </a:p>
        </p:txBody>
      </p:sp>
      <p:sp>
        <p:nvSpPr>
          <p:cNvPr id="22" name="Freeform 21"/>
          <p:cNvSpPr/>
          <p:nvPr/>
        </p:nvSpPr>
        <p:spPr>
          <a:xfrm>
            <a:off x="2020771" y="6836357"/>
            <a:ext cx="5850349" cy="1761892"/>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1"/>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37692" tIns="86678" rIns="964336" bIns="86678" numCol="1" spcCol="1270" anchor="ctr" anchorCtr="0">
            <a:noAutofit/>
          </a:bodyPr>
          <a:lstStyle/>
          <a:p>
            <a:pPr lvl="0" algn="ctr" defTabSz="2889250">
              <a:lnSpc>
                <a:spcPct val="90000"/>
              </a:lnSpc>
              <a:spcBef>
                <a:spcPct val="0"/>
              </a:spcBef>
              <a:spcAft>
                <a:spcPct val="35000"/>
              </a:spcAft>
            </a:pPr>
            <a:endParaRPr lang="en-US" sz="6500" kern="1200" dirty="0">
              <a:latin typeface="Open Sans Regular" charset="0"/>
            </a:endParaRPr>
          </a:p>
        </p:txBody>
      </p:sp>
      <p:sp>
        <p:nvSpPr>
          <p:cNvPr id="24" name="Freeform 23"/>
          <p:cNvSpPr/>
          <p:nvPr/>
        </p:nvSpPr>
        <p:spPr>
          <a:xfrm>
            <a:off x="6926884" y="6836357"/>
            <a:ext cx="5850349" cy="1761892"/>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37692" tIns="86678" rIns="964336" bIns="86678" numCol="1" spcCol="1270" anchor="ctr" anchorCtr="0">
            <a:noAutofit/>
          </a:bodyPr>
          <a:lstStyle/>
          <a:p>
            <a:pPr lvl="0" algn="ctr" defTabSz="2889250">
              <a:lnSpc>
                <a:spcPct val="90000"/>
              </a:lnSpc>
              <a:spcBef>
                <a:spcPct val="0"/>
              </a:spcBef>
              <a:spcAft>
                <a:spcPct val="35000"/>
              </a:spcAft>
            </a:pPr>
            <a:endParaRPr lang="en-US" sz="6500" kern="1200" dirty="0">
              <a:latin typeface="Open Sans Regular" charset="0"/>
            </a:endParaRPr>
          </a:p>
        </p:txBody>
      </p:sp>
      <p:sp>
        <p:nvSpPr>
          <p:cNvPr id="26" name="Freeform 25"/>
          <p:cNvSpPr/>
          <p:nvPr/>
        </p:nvSpPr>
        <p:spPr>
          <a:xfrm>
            <a:off x="11832997" y="6836357"/>
            <a:ext cx="5850349" cy="1761892"/>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37692" tIns="86678" rIns="964336" bIns="86678" numCol="1" spcCol="1270" anchor="ctr" anchorCtr="0">
            <a:noAutofit/>
          </a:bodyPr>
          <a:lstStyle/>
          <a:p>
            <a:pPr lvl="0" algn="ctr" defTabSz="2889250">
              <a:lnSpc>
                <a:spcPct val="90000"/>
              </a:lnSpc>
              <a:spcBef>
                <a:spcPct val="0"/>
              </a:spcBef>
              <a:spcAft>
                <a:spcPct val="35000"/>
              </a:spcAft>
            </a:pPr>
            <a:endParaRPr lang="en-US" sz="6500" kern="1200" dirty="0">
              <a:latin typeface="Open Sans Regular" charset="0"/>
            </a:endParaRPr>
          </a:p>
        </p:txBody>
      </p:sp>
      <p:sp>
        <p:nvSpPr>
          <p:cNvPr id="27" name="Freeform 26"/>
          <p:cNvSpPr/>
          <p:nvPr/>
        </p:nvSpPr>
        <p:spPr>
          <a:xfrm>
            <a:off x="16739110" y="6836357"/>
            <a:ext cx="5850349" cy="1761892"/>
          </a:xfrm>
          <a:custGeom>
            <a:avLst/>
            <a:gdLst>
              <a:gd name="connsiteX0" fmla="*/ 0 w 4388294"/>
              <a:gd name="connsiteY0" fmla="*/ 0 h 1755317"/>
              <a:gd name="connsiteX1" fmla="*/ 3510636 w 4388294"/>
              <a:gd name="connsiteY1" fmla="*/ 0 h 1755317"/>
              <a:gd name="connsiteX2" fmla="*/ 4388294 w 4388294"/>
              <a:gd name="connsiteY2" fmla="*/ 877659 h 1755317"/>
              <a:gd name="connsiteX3" fmla="*/ 3510636 w 4388294"/>
              <a:gd name="connsiteY3" fmla="*/ 1755317 h 1755317"/>
              <a:gd name="connsiteX4" fmla="*/ 0 w 4388294"/>
              <a:gd name="connsiteY4" fmla="*/ 1755317 h 1755317"/>
              <a:gd name="connsiteX5" fmla="*/ 877659 w 4388294"/>
              <a:gd name="connsiteY5" fmla="*/ 877659 h 1755317"/>
              <a:gd name="connsiteX6" fmla="*/ 0 w 4388294"/>
              <a:gd name="connsiteY6" fmla="*/ 0 h 175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294" h="1755317">
                <a:moveTo>
                  <a:pt x="0" y="0"/>
                </a:moveTo>
                <a:lnTo>
                  <a:pt x="3510636" y="0"/>
                </a:lnTo>
                <a:lnTo>
                  <a:pt x="4388294" y="877659"/>
                </a:lnTo>
                <a:lnTo>
                  <a:pt x="3510636" y="1755317"/>
                </a:lnTo>
                <a:lnTo>
                  <a:pt x="0" y="1755317"/>
                </a:lnTo>
                <a:lnTo>
                  <a:pt x="877659" y="877659"/>
                </a:lnTo>
                <a:lnTo>
                  <a:pt x="0" y="0"/>
                </a:lnTo>
                <a:close/>
              </a:path>
            </a:pathLst>
          </a:custGeom>
          <a:solidFill>
            <a:schemeClr val="accent4"/>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137692" tIns="86678" rIns="964336" bIns="86678" numCol="1" spcCol="1270" anchor="ctr" anchorCtr="0">
            <a:noAutofit/>
          </a:bodyPr>
          <a:lstStyle/>
          <a:p>
            <a:pPr lvl="0" algn="ctr" defTabSz="2889250">
              <a:lnSpc>
                <a:spcPct val="90000"/>
              </a:lnSpc>
              <a:spcBef>
                <a:spcPct val="0"/>
              </a:spcBef>
              <a:spcAft>
                <a:spcPct val="35000"/>
              </a:spcAft>
            </a:pPr>
            <a:endParaRPr lang="en-US" sz="6500" kern="1200" dirty="0">
              <a:latin typeface="Open Sans Regular" charset="0"/>
            </a:endParaRPr>
          </a:p>
        </p:txBody>
      </p:sp>
      <p:sp>
        <p:nvSpPr>
          <p:cNvPr id="28" name="TextBox 27"/>
          <p:cNvSpPr txBox="1"/>
          <p:nvPr/>
        </p:nvSpPr>
        <p:spPr>
          <a:xfrm>
            <a:off x="18530801" y="7363360"/>
            <a:ext cx="2266967" cy="707886"/>
          </a:xfrm>
          <a:prstGeom prst="rect">
            <a:avLst/>
          </a:prstGeom>
          <a:noFill/>
        </p:spPr>
        <p:txBody>
          <a:bodyPr wrap="none" rtlCol="0" anchor="ctr" anchorCtr="0">
            <a:spAutoFit/>
          </a:bodyPr>
          <a:lstStyle/>
          <a:p>
            <a:pPr algn="ctr"/>
            <a:r>
              <a:rPr lang="en-US" sz="4000" b="1" dirty="0">
                <a:solidFill>
                  <a:schemeClr val="bg1"/>
                </a:solidFill>
                <a:latin typeface="Montserrat Bold" charset="0"/>
                <a:ea typeface="Montserrat Bold" charset="0"/>
                <a:cs typeface="Montserrat Bold" charset="0"/>
              </a:rPr>
              <a:t>Success</a:t>
            </a:r>
          </a:p>
        </p:txBody>
      </p:sp>
      <p:sp>
        <p:nvSpPr>
          <p:cNvPr id="29" name="TextBox 28"/>
          <p:cNvSpPr txBox="1"/>
          <p:nvPr/>
        </p:nvSpPr>
        <p:spPr>
          <a:xfrm>
            <a:off x="4450961" y="7363360"/>
            <a:ext cx="1736373" cy="707886"/>
          </a:xfrm>
          <a:prstGeom prst="rect">
            <a:avLst/>
          </a:prstGeom>
          <a:noFill/>
        </p:spPr>
        <p:txBody>
          <a:bodyPr wrap="none" rtlCol="0" anchor="ctr" anchorCtr="0">
            <a:spAutoFit/>
          </a:bodyPr>
          <a:lstStyle/>
          <a:p>
            <a:pPr algn="ctr"/>
            <a:r>
              <a:rPr lang="en-US" sz="4000" b="1" dirty="0">
                <a:solidFill>
                  <a:schemeClr val="bg1"/>
                </a:solidFill>
                <a:latin typeface="Montserrat Bold" charset="0"/>
                <a:ea typeface="Montserrat Bold" charset="0"/>
                <a:cs typeface="Montserrat Bold" charset="0"/>
              </a:rPr>
              <a:t>Value</a:t>
            </a:r>
          </a:p>
        </p:txBody>
      </p:sp>
      <p:sp>
        <p:nvSpPr>
          <p:cNvPr id="30" name="TextBox 29"/>
          <p:cNvSpPr txBox="1"/>
          <p:nvPr/>
        </p:nvSpPr>
        <p:spPr>
          <a:xfrm>
            <a:off x="8697531" y="7363360"/>
            <a:ext cx="3074881" cy="707886"/>
          </a:xfrm>
          <a:prstGeom prst="rect">
            <a:avLst/>
          </a:prstGeom>
          <a:noFill/>
        </p:spPr>
        <p:txBody>
          <a:bodyPr wrap="none" rtlCol="0" anchor="ctr" anchorCtr="0">
            <a:spAutoFit/>
          </a:bodyPr>
          <a:lstStyle/>
          <a:p>
            <a:pPr algn="ctr"/>
            <a:r>
              <a:rPr lang="en-US" sz="4000" b="1" dirty="0">
                <a:solidFill>
                  <a:schemeClr val="bg1"/>
                </a:solidFill>
                <a:latin typeface="Montserrat Bold" charset="0"/>
                <a:ea typeface="Montserrat Bold" charset="0"/>
                <a:cs typeface="Montserrat Bold" charset="0"/>
              </a:rPr>
              <a:t>Innovation</a:t>
            </a:r>
          </a:p>
        </p:txBody>
      </p:sp>
      <p:sp>
        <p:nvSpPr>
          <p:cNvPr id="31" name="TextBox 30"/>
          <p:cNvSpPr txBox="1"/>
          <p:nvPr/>
        </p:nvSpPr>
        <p:spPr>
          <a:xfrm>
            <a:off x="13840591" y="7363360"/>
            <a:ext cx="2427268" cy="707886"/>
          </a:xfrm>
          <a:prstGeom prst="rect">
            <a:avLst/>
          </a:prstGeom>
          <a:noFill/>
        </p:spPr>
        <p:txBody>
          <a:bodyPr wrap="none" rtlCol="0" anchor="ctr" anchorCtr="0">
            <a:spAutoFit/>
          </a:bodyPr>
          <a:lstStyle/>
          <a:p>
            <a:pPr algn="ctr"/>
            <a:r>
              <a:rPr lang="en-US" sz="4000" b="1" dirty="0">
                <a:solidFill>
                  <a:schemeClr val="bg1"/>
                </a:solidFill>
                <a:latin typeface="Montserrat Bold" charset="0"/>
                <a:ea typeface="Montserrat Bold" charset="0"/>
                <a:cs typeface="Montserrat Bold" charset="0"/>
              </a:rPr>
              <a:t>Improve</a:t>
            </a:r>
          </a:p>
        </p:txBody>
      </p:sp>
      <p:cxnSp>
        <p:nvCxnSpPr>
          <p:cNvPr id="32" name="Straight Connector 31"/>
          <p:cNvCxnSpPr/>
          <p:nvPr/>
        </p:nvCxnSpPr>
        <p:spPr>
          <a:xfrm flipV="1">
            <a:off x="14541191" y="5330208"/>
            <a:ext cx="0" cy="1113266"/>
          </a:xfrm>
          <a:prstGeom prst="line">
            <a:avLst/>
          </a:prstGeom>
          <a:ln w="28575">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302724" y="3093290"/>
            <a:ext cx="2491388" cy="553998"/>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YOUR TITLE</a:t>
            </a:r>
          </a:p>
        </p:txBody>
      </p:sp>
      <p:sp>
        <p:nvSpPr>
          <p:cNvPr id="34" name="Subtitle 2"/>
          <p:cNvSpPr txBox="1">
            <a:spLocks/>
          </p:cNvSpPr>
          <p:nvPr/>
        </p:nvSpPr>
        <p:spPr>
          <a:xfrm>
            <a:off x="12130285" y="3698088"/>
            <a:ext cx="4836260" cy="12518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300"/>
              </a:lnSpc>
            </a:pPr>
            <a:r>
              <a:rPr lang="en-US" sz="2700" dirty="0">
                <a:solidFill>
                  <a:schemeClr val="tx1"/>
                </a:solidFill>
                <a:latin typeface="Montserrat Light" charset="0"/>
                <a:ea typeface="Montserrat Light" charset="0"/>
                <a:cs typeface="Montserrat Light" charset="0"/>
              </a:rPr>
              <a:t>Refers to a good or service being offered</a:t>
            </a:r>
          </a:p>
        </p:txBody>
      </p:sp>
      <p:cxnSp>
        <p:nvCxnSpPr>
          <p:cNvPr id="35" name="Straight Connector 34"/>
          <p:cNvCxnSpPr/>
          <p:nvPr/>
        </p:nvCxnSpPr>
        <p:spPr>
          <a:xfrm>
            <a:off x="19657315" y="9109144"/>
            <a:ext cx="0" cy="1110633"/>
          </a:xfrm>
          <a:prstGeom prst="line">
            <a:avLst/>
          </a:prstGeom>
          <a:ln w="28575">
            <a:solidFill>
              <a:schemeClr val="accent4"/>
            </a:solidFill>
            <a:tailEnd type="oval" w="lg" len="lg"/>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8420781" y="10705196"/>
            <a:ext cx="2491388" cy="553998"/>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YOUR TITLE</a:t>
            </a:r>
          </a:p>
        </p:txBody>
      </p:sp>
      <p:sp>
        <p:nvSpPr>
          <p:cNvPr id="37" name="Subtitle 2"/>
          <p:cNvSpPr txBox="1">
            <a:spLocks/>
          </p:cNvSpPr>
          <p:nvPr/>
        </p:nvSpPr>
        <p:spPr>
          <a:xfrm>
            <a:off x="17248343" y="11309994"/>
            <a:ext cx="4836260" cy="12518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300"/>
              </a:lnSpc>
            </a:pPr>
            <a:r>
              <a:rPr lang="en-US" sz="2700" dirty="0">
                <a:solidFill>
                  <a:schemeClr val="tx1"/>
                </a:solidFill>
                <a:latin typeface="Montserrat Light" charset="0"/>
                <a:ea typeface="Montserrat Light" charset="0"/>
                <a:cs typeface="Montserrat Light" charset="0"/>
              </a:rPr>
              <a:t>Refers to a good or service being offered</a:t>
            </a:r>
          </a:p>
        </p:txBody>
      </p:sp>
      <p:cxnSp>
        <p:nvCxnSpPr>
          <p:cNvPr id="39" name="Straight Connector 38"/>
          <p:cNvCxnSpPr/>
          <p:nvPr/>
        </p:nvCxnSpPr>
        <p:spPr>
          <a:xfrm flipV="1">
            <a:off x="4839630" y="5330208"/>
            <a:ext cx="0" cy="1113266"/>
          </a:xfrm>
          <a:prstGeom prst="line">
            <a:avLst/>
          </a:prstGeom>
          <a:ln w="28575">
            <a:tailEnd type="oval"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651932" y="3110779"/>
            <a:ext cx="389851" cy="553998"/>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a:t>
            </a:r>
          </a:p>
        </p:txBody>
      </p:sp>
      <p:sp>
        <p:nvSpPr>
          <p:cNvPr id="41" name="Subtitle 2"/>
          <p:cNvSpPr txBox="1">
            <a:spLocks/>
          </p:cNvSpPr>
          <p:nvPr/>
        </p:nvSpPr>
        <p:spPr>
          <a:xfrm>
            <a:off x="2428724" y="3698088"/>
            <a:ext cx="4836260" cy="72456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300"/>
              </a:lnSpc>
            </a:pPr>
            <a:r>
              <a:rPr lang="en-US" sz="2700" dirty="0" err="1">
                <a:solidFill>
                  <a:schemeClr val="tx1"/>
                </a:solidFill>
                <a:latin typeface="Montserrat Light" charset="0"/>
                <a:ea typeface="Montserrat Light" charset="0"/>
                <a:cs typeface="Montserrat Light" charset="0"/>
              </a:rPr>
              <a:t>aspe</a:t>
            </a:r>
            <a:endParaRPr lang="en-US" sz="2700" dirty="0">
              <a:solidFill>
                <a:schemeClr val="tx1"/>
              </a:solidFill>
              <a:latin typeface="Montserrat Light" charset="0"/>
              <a:ea typeface="Montserrat Light" charset="0"/>
              <a:cs typeface="Montserrat Light" charset="0"/>
            </a:endParaRPr>
          </a:p>
        </p:txBody>
      </p:sp>
      <p:cxnSp>
        <p:nvCxnSpPr>
          <p:cNvPr id="42" name="Straight Connector 41"/>
          <p:cNvCxnSpPr/>
          <p:nvPr/>
        </p:nvCxnSpPr>
        <p:spPr>
          <a:xfrm>
            <a:off x="10044964" y="9109144"/>
            <a:ext cx="0" cy="1110633"/>
          </a:xfrm>
          <a:prstGeom prst="line">
            <a:avLst/>
          </a:prstGeom>
          <a:ln w="28575">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808430" y="10705196"/>
            <a:ext cx="2491388" cy="553998"/>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YOUR TITLE</a:t>
            </a:r>
          </a:p>
        </p:txBody>
      </p:sp>
      <p:sp>
        <p:nvSpPr>
          <p:cNvPr id="44" name="Subtitle 2"/>
          <p:cNvSpPr txBox="1">
            <a:spLocks/>
          </p:cNvSpPr>
          <p:nvPr/>
        </p:nvSpPr>
        <p:spPr>
          <a:xfrm>
            <a:off x="7635992" y="11309994"/>
            <a:ext cx="4836260" cy="12518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300"/>
              </a:lnSpc>
            </a:pPr>
            <a:r>
              <a:rPr lang="en-US" sz="2700" dirty="0">
                <a:solidFill>
                  <a:schemeClr val="tx1"/>
                </a:solidFill>
                <a:latin typeface="Montserrat Light" charset="0"/>
                <a:ea typeface="Montserrat Light" charset="0"/>
                <a:cs typeface="Montserrat Light" charset="0"/>
              </a:rPr>
              <a:t>Refers to a good or service being offered</a:t>
            </a:r>
          </a:p>
        </p:txBody>
      </p:sp>
    </p:spTree>
    <p:extLst>
      <p:ext uri="{BB962C8B-B14F-4D97-AF65-F5344CB8AC3E}">
        <p14:creationId xmlns:p14="http://schemas.microsoft.com/office/powerpoint/2010/main" val="693759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1E502C-7A96-4E1C-A081-31281E6FC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90331"/>
            <a:ext cx="6821494" cy="10225669"/>
          </a:xfrm>
          <a:prstGeom prst="rect">
            <a:avLst/>
          </a:prstGeom>
        </p:spPr>
      </p:pic>
      <p:sp>
        <p:nvSpPr>
          <p:cNvPr id="29" name="Parallelogram 28"/>
          <p:cNvSpPr/>
          <p:nvPr/>
        </p:nvSpPr>
        <p:spPr>
          <a:xfrm>
            <a:off x="18184037" y="1733692"/>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30" name="Parallelogram 29"/>
          <p:cNvSpPr/>
          <p:nvPr/>
        </p:nvSpPr>
        <p:spPr>
          <a:xfrm>
            <a:off x="12438002" y="6143881"/>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sp>
        <p:nvSpPr>
          <p:cNvPr id="31" name="TextBox 30"/>
          <p:cNvSpPr txBox="1"/>
          <p:nvPr/>
        </p:nvSpPr>
        <p:spPr>
          <a:xfrm>
            <a:off x="3620980" y="561852"/>
            <a:ext cx="4958345" cy="2657138"/>
          </a:xfrm>
          <a:prstGeom prst="rect">
            <a:avLst/>
          </a:prstGeom>
          <a:noFill/>
        </p:spPr>
        <p:txBody>
          <a:bodyPr wrap="none" rtlCol="0">
            <a:spAutoFit/>
          </a:bodyPr>
          <a:lstStyle/>
          <a:p>
            <a:pPr>
              <a:lnSpc>
                <a:spcPts val="10000"/>
              </a:lnSpc>
            </a:pPr>
            <a:r>
              <a:rPr lang="en-US" sz="8000" b="1" dirty="0">
                <a:solidFill>
                  <a:schemeClr val="tx2"/>
                </a:solidFill>
                <a:latin typeface="Montserrat Bold" charset="0"/>
                <a:ea typeface="Montserrat Bold" charset="0"/>
                <a:cs typeface="Montserrat Bold" charset="0"/>
              </a:rPr>
              <a:t>Big </a:t>
            </a:r>
            <a:r>
              <a:rPr lang="en-US" sz="8000" b="1" dirty="0" err="1">
                <a:solidFill>
                  <a:schemeClr val="tx2"/>
                </a:solidFill>
                <a:latin typeface="Montserrat Bold" charset="0"/>
                <a:ea typeface="Montserrat Bold" charset="0"/>
                <a:cs typeface="Montserrat Bold" charset="0"/>
              </a:rPr>
              <a:t>shaq</a:t>
            </a:r>
            <a:r>
              <a:rPr lang="en-US" sz="8000" b="1" dirty="0">
                <a:solidFill>
                  <a:schemeClr val="tx2"/>
                </a:solidFill>
                <a:latin typeface="Montserrat Bold" charset="0"/>
                <a:ea typeface="Montserrat Bold" charset="0"/>
                <a:cs typeface="Montserrat Bold" charset="0"/>
              </a:rPr>
              <a:t> </a:t>
            </a:r>
          </a:p>
          <a:p>
            <a:pPr>
              <a:lnSpc>
                <a:spcPts val="10000"/>
              </a:lnSpc>
            </a:pPr>
            <a:r>
              <a:rPr lang="en-US" sz="8000" b="1" dirty="0">
                <a:solidFill>
                  <a:schemeClr val="tx2"/>
                </a:solidFill>
                <a:latin typeface="Montserrat Bold" charset="0"/>
                <a:ea typeface="Montserrat Bold" charset="0"/>
                <a:cs typeface="Montserrat Bold" charset="0"/>
              </a:rPr>
              <a:t>adventures</a:t>
            </a:r>
          </a:p>
        </p:txBody>
      </p:sp>
      <p:sp>
        <p:nvSpPr>
          <p:cNvPr id="32" name="TextBox 31"/>
          <p:cNvSpPr txBox="1"/>
          <p:nvPr/>
        </p:nvSpPr>
        <p:spPr>
          <a:xfrm>
            <a:off x="3058374" y="2832483"/>
            <a:ext cx="6702476" cy="553998"/>
          </a:xfrm>
          <a:prstGeom prst="rect">
            <a:avLst/>
          </a:prstGeom>
          <a:noFill/>
        </p:spPr>
        <p:txBody>
          <a:bodyPr wrap="none" rtlCol="0" anchor="ctr" anchorCtr="0">
            <a:spAutoFit/>
          </a:bodyPr>
          <a:lstStyle/>
          <a:p>
            <a:r>
              <a:rPr lang="en-US" sz="3000" dirty="0">
                <a:solidFill>
                  <a:schemeClr val="accent5"/>
                </a:solidFill>
                <a:latin typeface="Montserrat Light" charset="0"/>
                <a:ea typeface="Montserrat Light" charset="0"/>
                <a:cs typeface="Montserrat Light" charset="0"/>
              </a:rPr>
              <a:t>PROVIDING THE BEST SOLUTIONS</a:t>
            </a:r>
          </a:p>
        </p:txBody>
      </p:sp>
      <p:sp>
        <p:nvSpPr>
          <p:cNvPr id="45" name="Parallelogram 44"/>
          <p:cNvSpPr/>
          <p:nvPr/>
        </p:nvSpPr>
        <p:spPr>
          <a:xfrm>
            <a:off x="9897436" y="1760999"/>
            <a:ext cx="5973230" cy="6733919"/>
          </a:xfrm>
          <a:prstGeom prst="parallelogram">
            <a:avLst>
              <a:gd name="adj" fmla="val 4067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Open Sans Regular" charset="0"/>
            </a:endParaRPr>
          </a:p>
        </p:txBody>
      </p:sp>
      <p:pic>
        <p:nvPicPr>
          <p:cNvPr id="6" name="Picture Placeholder 5"/>
          <p:cNvPicPr>
            <a:picLocks noGrp="1" noChangeAspect="1"/>
          </p:cNvPicPr>
          <p:nvPr>
            <p:ph type="pic" sz="quarter" idx="18"/>
          </p:nvPr>
        </p:nvPicPr>
        <p:blipFill>
          <a:blip r:embed="rId4" cstate="print">
            <a:extLst>
              <a:ext uri="{28A0092B-C50C-407E-A947-70E740481C1C}">
                <a14:useLocalDpi xmlns:a14="http://schemas.microsoft.com/office/drawing/2010/main"/>
              </a:ext>
            </a:extLst>
          </a:blip>
          <a:srcRect/>
          <a:stretch>
            <a:fillRect/>
          </a:stretch>
        </p:blipFill>
        <p:spPr/>
      </p:pic>
      <p:pic>
        <p:nvPicPr>
          <p:cNvPr id="7" name="Picture Placeholder 6"/>
          <p:cNvPicPr>
            <a:picLocks noGrp="1" noChangeAspect="1"/>
          </p:cNvPicPr>
          <p:nvPr>
            <p:ph type="pic" sz="quarter" idx="19"/>
          </p:nvPr>
        </p:nvPicPr>
        <p:blipFill>
          <a:blip r:embed="rId5" cstate="print">
            <a:extLst>
              <a:ext uri="{28A0092B-C50C-407E-A947-70E740481C1C}">
                <a14:useLocalDpi xmlns:a14="http://schemas.microsoft.com/office/drawing/2010/main"/>
              </a:ext>
            </a:extLst>
          </a:blip>
          <a:srcRect/>
          <a:stretch>
            <a:fillRect/>
          </a:stretch>
        </p:blipFill>
        <p:spPr/>
      </p:pic>
      <p:sp>
        <p:nvSpPr>
          <p:cNvPr id="16" name="Shape 2641"/>
          <p:cNvSpPr/>
          <p:nvPr/>
        </p:nvSpPr>
        <p:spPr>
          <a:xfrm>
            <a:off x="725166" y="1117319"/>
            <a:ext cx="2473962" cy="1574338"/>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accent2"/>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Placeholder 10"/>
          <p:cNvPicPr>
            <a:picLocks noGrp="1" noChangeAspect="1"/>
          </p:cNvPicPr>
          <p:nvPr>
            <p:ph type="pic" sz="quarter" idx="17"/>
          </p:nvPr>
        </p:nvPicPr>
        <p:blipFill rotWithShape="1">
          <a:blip r:embed="rId6">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4988426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9625756" y="743713"/>
            <a:ext cx="5136342" cy="1277594"/>
          </a:xfrm>
          <a:prstGeom prst="rect">
            <a:avLst/>
          </a:prstGeom>
          <a:noFill/>
        </p:spPr>
        <p:txBody>
          <a:bodyPr wrap="none" rtlCol="0">
            <a:spAutoFit/>
          </a:bodyPr>
          <a:lstStyle/>
          <a:p>
            <a:pPr algn="ctr">
              <a:lnSpc>
                <a:spcPts val="10000"/>
              </a:lnSpc>
            </a:pPr>
            <a:r>
              <a:rPr lang="en-US" sz="6600" b="1" dirty="0">
                <a:solidFill>
                  <a:schemeClr val="tx2"/>
                </a:solidFill>
                <a:latin typeface="Montserrat Bold" charset="0"/>
                <a:ea typeface="Montserrat Bold" charset="0"/>
                <a:cs typeface="Montserrat Bold" charset="0"/>
              </a:rPr>
              <a:t>PERCENTAGES</a:t>
            </a:r>
          </a:p>
        </p:txBody>
      </p:sp>
      <p:sp>
        <p:nvSpPr>
          <p:cNvPr id="25" name="Oval 24"/>
          <p:cNvSpPr/>
          <p:nvPr/>
        </p:nvSpPr>
        <p:spPr>
          <a:xfrm>
            <a:off x="2395062" y="4349284"/>
            <a:ext cx="3834262" cy="3834262"/>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37" name="Pie 36"/>
          <p:cNvSpPr/>
          <p:nvPr/>
        </p:nvSpPr>
        <p:spPr>
          <a:xfrm flipH="1">
            <a:off x="2395062" y="4349284"/>
            <a:ext cx="3834262" cy="3834262"/>
          </a:xfrm>
          <a:prstGeom prst="pie">
            <a:avLst>
              <a:gd name="adj1" fmla="val 19837184"/>
              <a:gd name="adj2" fmla="val 162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38" name="Oval 37"/>
          <p:cNvSpPr/>
          <p:nvPr/>
        </p:nvSpPr>
        <p:spPr>
          <a:xfrm>
            <a:off x="2700957" y="4655179"/>
            <a:ext cx="3222471" cy="322247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chemeClr val="tx1"/>
              </a:solidFill>
              <a:latin typeface="Open Sans Regular" charset="0"/>
            </a:endParaRPr>
          </a:p>
        </p:txBody>
      </p:sp>
      <p:sp>
        <p:nvSpPr>
          <p:cNvPr id="40" name="Oval 39"/>
          <p:cNvSpPr/>
          <p:nvPr/>
        </p:nvSpPr>
        <p:spPr>
          <a:xfrm>
            <a:off x="7591531" y="4349284"/>
            <a:ext cx="3834262" cy="3834262"/>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41" name="Pie 40"/>
          <p:cNvSpPr/>
          <p:nvPr/>
        </p:nvSpPr>
        <p:spPr>
          <a:xfrm flipH="1">
            <a:off x="7591531" y="4349284"/>
            <a:ext cx="3834262" cy="3834262"/>
          </a:xfrm>
          <a:prstGeom prst="pie">
            <a:avLst>
              <a:gd name="adj1" fmla="val 8092163"/>
              <a:gd name="adj2" fmla="val 162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42" name="Oval 41"/>
          <p:cNvSpPr/>
          <p:nvPr/>
        </p:nvSpPr>
        <p:spPr>
          <a:xfrm>
            <a:off x="7897426" y="4655179"/>
            <a:ext cx="3222471" cy="322247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chemeClr val="tx1"/>
              </a:solidFill>
              <a:latin typeface="Open Sans Regular" charset="0"/>
            </a:endParaRPr>
          </a:p>
        </p:txBody>
      </p:sp>
      <p:sp>
        <p:nvSpPr>
          <p:cNvPr id="44" name="Oval 43"/>
          <p:cNvSpPr/>
          <p:nvPr/>
        </p:nvSpPr>
        <p:spPr>
          <a:xfrm>
            <a:off x="12854636" y="4349284"/>
            <a:ext cx="3834262" cy="3834262"/>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45" name="Pie 44"/>
          <p:cNvSpPr/>
          <p:nvPr/>
        </p:nvSpPr>
        <p:spPr>
          <a:xfrm flipH="1">
            <a:off x="12854636" y="4349284"/>
            <a:ext cx="3834262" cy="3834262"/>
          </a:xfrm>
          <a:prstGeom prst="pie">
            <a:avLst>
              <a:gd name="adj1" fmla="val 5327925"/>
              <a:gd name="adj2" fmla="val 1620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46" name="Oval 45"/>
          <p:cNvSpPr/>
          <p:nvPr/>
        </p:nvSpPr>
        <p:spPr>
          <a:xfrm>
            <a:off x="13160531" y="4655179"/>
            <a:ext cx="3222471" cy="322247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chemeClr val="tx1"/>
              </a:solidFill>
              <a:latin typeface="Open Sans Regular" charset="0"/>
            </a:endParaRPr>
          </a:p>
        </p:txBody>
      </p:sp>
      <p:sp>
        <p:nvSpPr>
          <p:cNvPr id="48" name="Oval 47"/>
          <p:cNvSpPr/>
          <p:nvPr/>
        </p:nvSpPr>
        <p:spPr>
          <a:xfrm>
            <a:off x="18125022" y="4349284"/>
            <a:ext cx="3834262" cy="3834262"/>
          </a:xfrm>
          <a:prstGeom prst="ellipse">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49" name="Pie 48"/>
          <p:cNvSpPr/>
          <p:nvPr/>
        </p:nvSpPr>
        <p:spPr>
          <a:xfrm flipH="1">
            <a:off x="18125022" y="4349284"/>
            <a:ext cx="3834262" cy="3834262"/>
          </a:xfrm>
          <a:prstGeom prst="pie">
            <a:avLst>
              <a:gd name="adj1" fmla="val 12554281"/>
              <a:gd name="adj2" fmla="val 1620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rgbClr val="FFFFFF"/>
              </a:solidFill>
              <a:latin typeface="Open Sans Regular" charset="0"/>
            </a:endParaRPr>
          </a:p>
        </p:txBody>
      </p:sp>
      <p:sp>
        <p:nvSpPr>
          <p:cNvPr id="50" name="Oval 49"/>
          <p:cNvSpPr/>
          <p:nvPr/>
        </p:nvSpPr>
        <p:spPr>
          <a:xfrm>
            <a:off x="18430917" y="4655179"/>
            <a:ext cx="3222471" cy="3222471"/>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en-US" sz="2399" dirty="0">
              <a:solidFill>
                <a:schemeClr val="tx1"/>
              </a:solidFill>
              <a:latin typeface="Open Sans Regular" charset="0"/>
            </a:endParaRPr>
          </a:p>
        </p:txBody>
      </p:sp>
      <p:sp>
        <p:nvSpPr>
          <p:cNvPr id="51" name="TextBox 50"/>
          <p:cNvSpPr txBox="1"/>
          <p:nvPr/>
        </p:nvSpPr>
        <p:spPr>
          <a:xfrm>
            <a:off x="9029365" y="6051471"/>
            <a:ext cx="1112484" cy="474489"/>
          </a:xfrm>
          <a:prstGeom prst="rect">
            <a:avLst/>
          </a:prstGeom>
          <a:noFill/>
        </p:spPr>
        <p:txBody>
          <a:bodyPr wrap="none" lIns="0" tIns="0" rIns="0" bIns="0" rtlCol="0">
            <a:spAutoFit/>
          </a:bodyPr>
          <a:lstStyle/>
          <a:p>
            <a:pPr algn="ctr">
              <a:lnSpc>
                <a:spcPts val="3733"/>
              </a:lnSpc>
              <a:spcAft>
                <a:spcPts val="3199"/>
              </a:spcAft>
            </a:pPr>
            <a:r>
              <a:rPr lang="en-US" b="1" dirty="0">
                <a:solidFill>
                  <a:schemeClr val="tx2"/>
                </a:solidFill>
                <a:latin typeface="Montserrat Bold" charset="0"/>
                <a:ea typeface="Montserrat Bold" charset="0"/>
                <a:cs typeface="Montserrat Bold" charset="0"/>
              </a:rPr>
              <a:t>37 %</a:t>
            </a:r>
          </a:p>
        </p:txBody>
      </p:sp>
      <p:sp>
        <p:nvSpPr>
          <p:cNvPr id="52" name="TextBox 51"/>
          <p:cNvSpPr txBox="1"/>
          <p:nvPr/>
        </p:nvSpPr>
        <p:spPr>
          <a:xfrm>
            <a:off x="14259607" y="6051471"/>
            <a:ext cx="1178208" cy="474489"/>
          </a:xfrm>
          <a:prstGeom prst="rect">
            <a:avLst/>
          </a:prstGeom>
          <a:noFill/>
        </p:spPr>
        <p:txBody>
          <a:bodyPr wrap="none" lIns="0" tIns="0" rIns="0" bIns="0" rtlCol="0">
            <a:spAutoFit/>
          </a:bodyPr>
          <a:lstStyle/>
          <a:p>
            <a:pPr algn="ctr">
              <a:lnSpc>
                <a:spcPts val="3733"/>
              </a:lnSpc>
              <a:spcAft>
                <a:spcPts val="3199"/>
              </a:spcAft>
            </a:pPr>
            <a:r>
              <a:rPr lang="en-US" b="1" dirty="0">
                <a:solidFill>
                  <a:schemeClr val="tx2"/>
                </a:solidFill>
                <a:latin typeface="Montserrat Bold" charset="0"/>
                <a:ea typeface="Montserrat Bold" charset="0"/>
                <a:cs typeface="Montserrat Bold" charset="0"/>
              </a:rPr>
              <a:t>50 %</a:t>
            </a:r>
          </a:p>
        </p:txBody>
      </p:sp>
      <p:sp>
        <p:nvSpPr>
          <p:cNvPr id="53" name="TextBox 52"/>
          <p:cNvSpPr txBox="1"/>
          <p:nvPr/>
        </p:nvSpPr>
        <p:spPr>
          <a:xfrm>
            <a:off x="19632301" y="6051471"/>
            <a:ext cx="908903" cy="477759"/>
          </a:xfrm>
          <a:prstGeom prst="rect">
            <a:avLst/>
          </a:prstGeom>
          <a:noFill/>
        </p:spPr>
        <p:txBody>
          <a:bodyPr wrap="none" lIns="0" tIns="0" rIns="0" bIns="0" rtlCol="0">
            <a:spAutoFit/>
          </a:bodyPr>
          <a:lstStyle/>
          <a:p>
            <a:pPr algn="ctr">
              <a:lnSpc>
                <a:spcPts val="3733"/>
              </a:lnSpc>
              <a:spcAft>
                <a:spcPts val="3199"/>
              </a:spcAft>
            </a:pPr>
            <a:r>
              <a:rPr lang="en-US" b="1" dirty="0">
                <a:solidFill>
                  <a:schemeClr val="tx2"/>
                </a:solidFill>
                <a:latin typeface="Montserrat Bold" charset="0"/>
                <a:ea typeface="Montserrat Bold" charset="0"/>
                <a:cs typeface="Montserrat Bold" charset="0"/>
              </a:rPr>
              <a:t>32 %</a:t>
            </a:r>
          </a:p>
        </p:txBody>
      </p:sp>
      <p:sp>
        <p:nvSpPr>
          <p:cNvPr id="54" name="TextBox 53"/>
          <p:cNvSpPr txBox="1"/>
          <p:nvPr/>
        </p:nvSpPr>
        <p:spPr>
          <a:xfrm>
            <a:off x="3902347" y="6051471"/>
            <a:ext cx="908903" cy="477759"/>
          </a:xfrm>
          <a:prstGeom prst="rect">
            <a:avLst/>
          </a:prstGeom>
          <a:noFill/>
        </p:spPr>
        <p:txBody>
          <a:bodyPr wrap="none" lIns="0" tIns="0" rIns="0" bIns="0" rtlCol="0">
            <a:spAutoFit/>
          </a:bodyPr>
          <a:lstStyle/>
          <a:p>
            <a:pPr algn="ctr">
              <a:lnSpc>
                <a:spcPts val="3733"/>
              </a:lnSpc>
              <a:spcAft>
                <a:spcPts val="3199"/>
              </a:spcAft>
            </a:pPr>
            <a:r>
              <a:rPr lang="en-US" b="1" dirty="0">
                <a:solidFill>
                  <a:schemeClr val="tx2"/>
                </a:solidFill>
                <a:latin typeface="Montserrat Bold" charset="0"/>
                <a:ea typeface="Montserrat Bold" charset="0"/>
                <a:cs typeface="Montserrat Bold" charset="0"/>
              </a:rPr>
              <a:t>83 %</a:t>
            </a:r>
          </a:p>
        </p:txBody>
      </p:sp>
      <p:sp>
        <p:nvSpPr>
          <p:cNvPr id="55" name="TextBox 54"/>
          <p:cNvSpPr txBox="1"/>
          <p:nvPr/>
        </p:nvSpPr>
        <p:spPr>
          <a:xfrm>
            <a:off x="7287333" y="8744207"/>
            <a:ext cx="4407490" cy="1015663"/>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Percentage of women that</a:t>
            </a:r>
          </a:p>
          <a:p>
            <a:pPr algn="ctr"/>
            <a:r>
              <a:rPr lang="en-US" sz="3000" b="1" dirty="0">
                <a:solidFill>
                  <a:schemeClr val="tx2"/>
                </a:solidFill>
                <a:latin typeface="Montserrat Bold" charset="0"/>
                <a:ea typeface="Montserrat Bold" charset="0"/>
                <a:cs typeface="Montserrat Bold" charset="0"/>
              </a:rPr>
              <a:t>were saved from the ship</a:t>
            </a:r>
          </a:p>
        </p:txBody>
      </p:sp>
      <p:sp>
        <p:nvSpPr>
          <p:cNvPr id="57" name="TextBox 56"/>
          <p:cNvSpPr txBox="1"/>
          <p:nvPr/>
        </p:nvSpPr>
        <p:spPr>
          <a:xfrm>
            <a:off x="12644805" y="8744208"/>
            <a:ext cx="4220835" cy="1015663"/>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Percentage of men that</a:t>
            </a:r>
          </a:p>
          <a:p>
            <a:pPr algn="ctr"/>
            <a:r>
              <a:rPr lang="en-US" sz="3000" b="1" dirty="0">
                <a:solidFill>
                  <a:schemeClr val="tx2"/>
                </a:solidFill>
                <a:latin typeface="Montserrat Bold" charset="0"/>
                <a:ea typeface="Montserrat Bold" charset="0"/>
                <a:cs typeface="Montserrat Bold" charset="0"/>
              </a:rPr>
              <a:t>were saved from the ship</a:t>
            </a:r>
          </a:p>
        </p:txBody>
      </p:sp>
      <p:sp>
        <p:nvSpPr>
          <p:cNvPr id="59" name="TextBox 58"/>
          <p:cNvSpPr txBox="1"/>
          <p:nvPr/>
        </p:nvSpPr>
        <p:spPr>
          <a:xfrm>
            <a:off x="17953550" y="8744208"/>
            <a:ext cx="4220835" cy="1015663"/>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Percentage of crew that</a:t>
            </a:r>
          </a:p>
          <a:p>
            <a:pPr algn="ctr"/>
            <a:r>
              <a:rPr lang="en-US" sz="3000" b="1" dirty="0">
                <a:solidFill>
                  <a:schemeClr val="tx2"/>
                </a:solidFill>
                <a:latin typeface="Montserrat Bold" charset="0"/>
                <a:ea typeface="Montserrat Bold" charset="0"/>
                <a:cs typeface="Montserrat Bold" charset="0"/>
              </a:rPr>
              <a:t>were saved from the ship</a:t>
            </a:r>
          </a:p>
        </p:txBody>
      </p:sp>
      <p:sp>
        <p:nvSpPr>
          <p:cNvPr id="61" name="TextBox 60"/>
          <p:cNvSpPr txBox="1"/>
          <p:nvPr/>
        </p:nvSpPr>
        <p:spPr>
          <a:xfrm>
            <a:off x="2022633" y="8744208"/>
            <a:ext cx="4499372" cy="1015663"/>
          </a:xfrm>
          <a:prstGeom prst="rect">
            <a:avLst/>
          </a:prstGeom>
          <a:noFill/>
        </p:spPr>
        <p:txBody>
          <a:bodyPr wrap="none" rtlCol="0" anchor="ctr" anchorCtr="0">
            <a:spAutoFit/>
          </a:bodyPr>
          <a:lstStyle/>
          <a:p>
            <a:pPr algn="ctr"/>
            <a:r>
              <a:rPr lang="en-US" sz="3000" b="1" dirty="0">
                <a:solidFill>
                  <a:schemeClr val="tx2"/>
                </a:solidFill>
                <a:latin typeface="Montserrat Bold" charset="0"/>
                <a:ea typeface="Montserrat Bold" charset="0"/>
                <a:cs typeface="Montserrat Bold" charset="0"/>
              </a:rPr>
              <a:t>Percentage of children that</a:t>
            </a:r>
          </a:p>
          <a:p>
            <a:pPr algn="ctr"/>
            <a:r>
              <a:rPr lang="en-US" sz="3000" b="1" dirty="0">
                <a:solidFill>
                  <a:schemeClr val="tx2"/>
                </a:solidFill>
                <a:latin typeface="Montserrat Bold" charset="0"/>
                <a:ea typeface="Montserrat Bold" charset="0"/>
                <a:cs typeface="Montserrat Bold" charset="0"/>
              </a:rPr>
              <a:t>were saved from the ship</a:t>
            </a:r>
          </a:p>
        </p:txBody>
      </p:sp>
    </p:spTree>
    <p:extLst>
      <p:ext uri="{BB962C8B-B14F-4D97-AF65-F5344CB8AC3E}">
        <p14:creationId xmlns:p14="http://schemas.microsoft.com/office/powerpoint/2010/main" val="715397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Theme">
  <a:themeElements>
    <a:clrScheme name="Pitch Deck Light">
      <a:dk1>
        <a:srgbClr val="737572"/>
      </a:dk1>
      <a:lt1>
        <a:srgbClr val="FFFFFF"/>
      </a:lt1>
      <a:dk2>
        <a:srgbClr val="445469"/>
      </a:dk2>
      <a:lt2>
        <a:srgbClr val="FFFFFF"/>
      </a:lt2>
      <a:accent1>
        <a:srgbClr val="0E80C9"/>
      </a:accent1>
      <a:accent2>
        <a:srgbClr val="119CF4"/>
      </a:accent2>
      <a:accent3>
        <a:srgbClr val="445469"/>
      </a:accent3>
      <a:accent4>
        <a:srgbClr val="8AC153"/>
      </a:accent4>
      <a:accent5>
        <a:srgbClr val="BAEF69"/>
      </a:accent5>
      <a:accent6>
        <a:srgbClr val="A9A8AB"/>
      </a:accent6>
      <a:hlink>
        <a:srgbClr val="0E80C9"/>
      </a:hlink>
      <a:folHlink>
        <a:srgbClr val="0EA3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40183</TotalTime>
  <Words>347</Words>
  <Application>Microsoft Office PowerPoint</Application>
  <PresentationFormat>Custom</PresentationFormat>
  <Paragraphs>82</Paragraphs>
  <Slides>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Arial</vt:lpstr>
      <vt:lpstr>Calibri</vt:lpstr>
      <vt:lpstr>Gill Sans</vt:lpstr>
      <vt:lpstr>Montserrat</vt:lpstr>
      <vt:lpstr>Montserrat Bold</vt:lpstr>
      <vt:lpstr>Montserrat Light</vt:lpstr>
      <vt:lpstr>Montserrat Ultra Light</vt:lpstr>
      <vt:lpstr>Open Sans Light</vt:lpstr>
      <vt:lpstr>Open Sans Regular</vt:lpstr>
      <vt:lpstr>Roboto Regular</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Premium Presentations</dc:title>
  <dc:subject/>
  <dc:creator>Limo Kimei</dc:creator>
  <cp:keywords/>
  <dc:description/>
  <cp:lastModifiedBy>Limo Kimei</cp:lastModifiedBy>
  <cp:revision>6363</cp:revision>
  <dcterms:created xsi:type="dcterms:W3CDTF">2014-11-12T21:47:38Z</dcterms:created>
  <dcterms:modified xsi:type="dcterms:W3CDTF">2018-05-02T07:46:25Z</dcterms:modified>
  <cp:category/>
</cp:coreProperties>
</file>